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7"/>
  </p:notesMasterIdLst>
  <p:sldIdLst>
    <p:sldId id="256" r:id="rId5"/>
    <p:sldId id="257" r:id="rId6"/>
    <p:sldId id="258" r:id="rId7"/>
    <p:sldId id="259" r:id="rId8"/>
    <p:sldId id="260" r:id="rId9"/>
    <p:sldId id="467" r:id="rId10"/>
    <p:sldId id="468" r:id="rId11"/>
    <p:sldId id="262" r:id="rId12"/>
    <p:sldId id="263" r:id="rId13"/>
    <p:sldId id="264" r:id="rId14"/>
    <p:sldId id="271" r:id="rId15"/>
    <p:sldId id="265" r:id="rId16"/>
    <p:sldId id="266" r:id="rId17"/>
    <p:sldId id="267" r:id="rId18"/>
    <p:sldId id="466" r:id="rId19"/>
    <p:sldId id="268" r:id="rId20"/>
    <p:sldId id="269" r:id="rId21"/>
    <p:sldId id="270" r:id="rId22"/>
    <p:sldId id="308" r:id="rId23"/>
    <p:sldId id="437" r:id="rId24"/>
    <p:sldId id="438" r:id="rId25"/>
    <p:sldId id="439" r:id="rId26"/>
    <p:sldId id="440" r:id="rId27"/>
    <p:sldId id="469" r:id="rId28"/>
    <p:sldId id="470" r:id="rId29"/>
    <p:sldId id="476" r:id="rId30"/>
    <p:sldId id="477" r:id="rId31"/>
    <p:sldId id="478" r:id="rId32"/>
    <p:sldId id="313" r:id="rId33"/>
    <p:sldId id="443" r:id="rId34"/>
    <p:sldId id="444" r:id="rId35"/>
    <p:sldId id="479" r:id="rId36"/>
    <p:sldId id="480" r:id="rId37"/>
    <p:sldId id="481" r:id="rId38"/>
    <p:sldId id="482" r:id="rId39"/>
    <p:sldId id="483" r:id="rId40"/>
    <p:sldId id="484" r:id="rId41"/>
    <p:sldId id="486" r:id="rId42"/>
    <p:sldId id="485" r:id="rId43"/>
    <p:sldId id="487" r:id="rId44"/>
    <p:sldId id="488" r:id="rId45"/>
    <p:sldId id="491" r:id="rId46"/>
    <p:sldId id="508" r:id="rId47"/>
    <p:sldId id="490" r:id="rId48"/>
    <p:sldId id="509" r:id="rId49"/>
    <p:sldId id="510" r:id="rId50"/>
    <p:sldId id="511" r:id="rId51"/>
    <p:sldId id="512" r:id="rId52"/>
    <p:sldId id="492" r:id="rId53"/>
    <p:sldId id="493" r:id="rId54"/>
    <p:sldId id="489" r:id="rId55"/>
    <p:sldId id="494" r:id="rId56"/>
    <p:sldId id="496" r:id="rId57"/>
    <p:sldId id="530" r:id="rId58"/>
    <p:sldId id="531" r:id="rId59"/>
    <p:sldId id="529" r:id="rId60"/>
    <p:sldId id="495" r:id="rId61"/>
    <p:sldId id="497" r:id="rId62"/>
    <p:sldId id="498" r:id="rId63"/>
    <p:sldId id="499" r:id="rId64"/>
    <p:sldId id="500" r:id="rId65"/>
    <p:sldId id="532" r:id="rId66"/>
    <p:sldId id="533" r:id="rId67"/>
    <p:sldId id="534" r:id="rId68"/>
    <p:sldId id="535" r:id="rId69"/>
    <p:sldId id="501" r:id="rId70"/>
    <p:sldId id="502" r:id="rId71"/>
    <p:sldId id="503" r:id="rId72"/>
    <p:sldId id="504" r:id="rId73"/>
    <p:sldId id="513" r:id="rId74"/>
    <p:sldId id="505" r:id="rId75"/>
    <p:sldId id="506" r:id="rId76"/>
    <p:sldId id="507" r:id="rId77"/>
    <p:sldId id="514" r:id="rId78"/>
    <p:sldId id="515" r:id="rId79"/>
    <p:sldId id="519" r:id="rId80"/>
    <p:sldId id="516" r:id="rId81"/>
    <p:sldId id="517" r:id="rId82"/>
    <p:sldId id="518" r:id="rId83"/>
    <p:sldId id="520" r:id="rId84"/>
    <p:sldId id="521" r:id="rId85"/>
    <p:sldId id="522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879" autoAdjust="0"/>
  </p:normalViewPr>
  <p:slideViewPr>
    <p:cSldViewPr snapToGrid="0">
      <p:cViewPr varScale="1">
        <p:scale>
          <a:sx n="105" d="100"/>
          <a:sy n="105" d="100"/>
        </p:scale>
        <p:origin x="23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dy Al Najjar" userId="b025d8eb-005b-4895-8438-9c3cecd2ae71" providerId="ADAL" clId="{054058AF-7042-4BB9-81E9-B974904C5B7F}"/>
    <pc:docChg chg="custSel addSld delSld modSld">
      <pc:chgData name="Fady Al Najjar" userId="b025d8eb-005b-4895-8438-9c3cecd2ae71" providerId="ADAL" clId="{054058AF-7042-4BB9-81E9-B974904C5B7F}" dt="2022-11-10T04:20:25.879" v="21" actId="255"/>
      <pc:docMkLst>
        <pc:docMk/>
      </pc:docMkLst>
      <pc:sldChg chg="modSp add">
        <pc:chgData name="Fady Al Najjar" userId="b025d8eb-005b-4895-8438-9c3cecd2ae71" providerId="ADAL" clId="{054058AF-7042-4BB9-81E9-B974904C5B7F}" dt="2022-11-10T04:19:23.017" v="11" actId="1076"/>
        <pc:sldMkLst>
          <pc:docMk/>
          <pc:sldMk cId="0" sldId="313"/>
        </pc:sldMkLst>
        <pc:spChg chg="mod">
          <ac:chgData name="Fady Al Najjar" userId="b025d8eb-005b-4895-8438-9c3cecd2ae71" providerId="ADAL" clId="{054058AF-7042-4BB9-81E9-B974904C5B7F}" dt="2022-11-10T04:19:23.017" v="11" actId="1076"/>
          <ac:spMkLst>
            <pc:docMk/>
            <pc:sldMk cId="0" sldId="313"/>
            <ac:spMk id="57350" creationId="{F00582FF-4B90-4EE8-B755-5649C3A37E20}"/>
          </ac:spMkLst>
        </pc:spChg>
        <pc:spChg chg="mod">
          <ac:chgData name="Fady Al Najjar" userId="b025d8eb-005b-4895-8438-9c3cecd2ae71" providerId="ADAL" clId="{054058AF-7042-4BB9-81E9-B974904C5B7F}" dt="2022-11-10T04:19:23.017" v="11" actId="1076"/>
          <ac:spMkLst>
            <pc:docMk/>
            <pc:sldMk cId="0" sldId="313"/>
            <ac:spMk id="57351" creationId="{5AB821ED-492B-4174-B6BD-4915E051BCE6}"/>
          </ac:spMkLst>
        </pc:spChg>
        <pc:picChg chg="mod">
          <ac:chgData name="Fady Al Najjar" userId="b025d8eb-005b-4895-8438-9c3cecd2ae71" providerId="ADAL" clId="{054058AF-7042-4BB9-81E9-B974904C5B7F}" dt="2022-11-10T04:19:23.017" v="11" actId="1076"/>
          <ac:picMkLst>
            <pc:docMk/>
            <pc:sldMk cId="0" sldId="313"/>
            <ac:picMk id="57349" creationId="{3D3199C3-573A-4B32-B4A0-59367DC598E0}"/>
          </ac:picMkLst>
        </pc:picChg>
      </pc:sldChg>
      <pc:sldChg chg="modSp add">
        <pc:chgData name="Fady Al Najjar" userId="b025d8eb-005b-4895-8438-9c3cecd2ae71" providerId="ADAL" clId="{054058AF-7042-4BB9-81E9-B974904C5B7F}" dt="2022-11-10T04:19:52.594" v="13" actId="1076"/>
        <pc:sldMkLst>
          <pc:docMk/>
          <pc:sldMk cId="0" sldId="443"/>
        </pc:sldMkLst>
        <pc:spChg chg="mod">
          <ac:chgData name="Fady Al Najjar" userId="b025d8eb-005b-4895-8438-9c3cecd2ae71" providerId="ADAL" clId="{054058AF-7042-4BB9-81E9-B974904C5B7F}" dt="2022-11-10T04:19:52.594" v="13" actId="1076"/>
          <ac:spMkLst>
            <pc:docMk/>
            <pc:sldMk cId="0" sldId="443"/>
            <ac:spMk id="89091" creationId="{2A38C6AF-231E-4828-B2F6-C3DD6C883AC6}"/>
          </ac:spMkLst>
        </pc:spChg>
      </pc:sldChg>
      <pc:sldChg chg="delSp modSp add">
        <pc:chgData name="Fady Al Najjar" userId="b025d8eb-005b-4895-8438-9c3cecd2ae71" providerId="ADAL" clId="{054058AF-7042-4BB9-81E9-B974904C5B7F}" dt="2022-11-10T04:20:25.879" v="21" actId="255"/>
        <pc:sldMkLst>
          <pc:docMk/>
          <pc:sldMk cId="0" sldId="444"/>
        </pc:sldMkLst>
        <pc:spChg chg="del">
          <ac:chgData name="Fady Al Najjar" userId="b025d8eb-005b-4895-8438-9c3cecd2ae71" providerId="ADAL" clId="{054058AF-7042-4BB9-81E9-B974904C5B7F}" dt="2022-11-10T04:20:09.095" v="17" actId="478"/>
          <ac:spMkLst>
            <pc:docMk/>
            <pc:sldMk cId="0" sldId="444"/>
            <ac:spMk id="90115" creationId="{7AD6F37A-0DAF-4175-AFAC-DC65458D4B2C}"/>
          </ac:spMkLst>
        </pc:spChg>
        <pc:spChg chg="mod">
          <ac:chgData name="Fady Al Najjar" userId="b025d8eb-005b-4895-8438-9c3cecd2ae71" providerId="ADAL" clId="{054058AF-7042-4BB9-81E9-B974904C5B7F}" dt="2022-11-10T04:20:25.879" v="21" actId="255"/>
          <ac:spMkLst>
            <pc:docMk/>
            <pc:sldMk cId="0" sldId="444"/>
            <ac:spMk id="90117" creationId="{E64CD55C-C114-4818-AC29-F8B4C526255C}"/>
          </ac:spMkLst>
        </pc:spChg>
        <pc:graphicFrameChg chg="mod">
          <ac:chgData name="Fady Al Najjar" userId="b025d8eb-005b-4895-8438-9c3cecd2ae71" providerId="ADAL" clId="{054058AF-7042-4BB9-81E9-B974904C5B7F}" dt="2022-11-10T04:20:13.405" v="20"/>
          <ac:graphicFrameMkLst>
            <pc:docMk/>
            <pc:sldMk cId="0" sldId="444"/>
            <ac:graphicFrameMk id="90116" creationId="{B995FF0C-4ABE-4116-8A5E-149533631F45}"/>
          </ac:graphicFrameMkLst>
        </pc:graphicFrameChg>
      </pc:sldChg>
      <pc:sldChg chg="add">
        <pc:chgData name="Fady Al Najjar" userId="b025d8eb-005b-4895-8438-9c3cecd2ae71" providerId="ADAL" clId="{054058AF-7042-4BB9-81E9-B974904C5B7F}" dt="2022-11-10T04:17:04.196" v="5"/>
        <pc:sldMkLst>
          <pc:docMk/>
          <pc:sldMk cId="0" sldId="467"/>
        </pc:sldMkLst>
      </pc:sldChg>
      <pc:sldChg chg="modSp add">
        <pc:chgData name="Fady Al Najjar" userId="b025d8eb-005b-4895-8438-9c3cecd2ae71" providerId="ADAL" clId="{054058AF-7042-4BB9-81E9-B974904C5B7F}" dt="2022-11-10T04:17:31.714" v="9" actId="1035"/>
        <pc:sldMkLst>
          <pc:docMk/>
          <pc:sldMk cId="0" sldId="468"/>
        </pc:sldMkLst>
        <pc:picChg chg="mod">
          <ac:chgData name="Fady Al Najjar" userId="b025d8eb-005b-4895-8438-9c3cecd2ae71" providerId="ADAL" clId="{054058AF-7042-4BB9-81E9-B974904C5B7F}" dt="2022-11-10T04:17:31.714" v="9" actId="1035"/>
          <ac:picMkLst>
            <pc:docMk/>
            <pc:sldMk cId="0" sldId="468"/>
            <ac:picMk id="14343" creationId="{08096CE9-38B3-4791-9BEC-8386B894D7A3}"/>
          </ac:picMkLst>
        </pc:picChg>
        <pc:picChg chg="mod">
          <ac:chgData name="Fady Al Najjar" userId="b025d8eb-005b-4895-8438-9c3cecd2ae71" providerId="ADAL" clId="{054058AF-7042-4BB9-81E9-B974904C5B7F}" dt="2022-11-10T04:17:31.714" v="9" actId="1035"/>
          <ac:picMkLst>
            <pc:docMk/>
            <pc:sldMk cId="0" sldId="468"/>
            <ac:picMk id="14344" creationId="{56FE8F03-3BB7-4BCB-A903-F15F7E7DA000}"/>
          </ac:picMkLst>
        </pc:picChg>
        <pc:picChg chg="mod">
          <ac:chgData name="Fady Al Najjar" userId="b025d8eb-005b-4895-8438-9c3cecd2ae71" providerId="ADAL" clId="{054058AF-7042-4BB9-81E9-B974904C5B7F}" dt="2022-11-10T04:17:31.714" v="9" actId="1035"/>
          <ac:picMkLst>
            <pc:docMk/>
            <pc:sldMk cId="0" sldId="468"/>
            <ac:picMk id="14345" creationId="{7EFABFAD-8306-43BE-95C9-723A4A659369}"/>
          </ac:picMkLst>
        </pc:picChg>
      </pc:sldChg>
      <pc:sldChg chg="del">
        <pc:chgData name="Fady Al Najjar" userId="b025d8eb-005b-4895-8438-9c3cecd2ae71" providerId="ADAL" clId="{054058AF-7042-4BB9-81E9-B974904C5B7F}" dt="2022-11-10T04:13:28.142" v="0" actId="2696"/>
        <pc:sldMkLst>
          <pc:docMk/>
          <pc:sldMk cId="402873745" sldId="468"/>
        </pc:sldMkLst>
      </pc:sldChg>
      <pc:sldChg chg="del">
        <pc:chgData name="Fady Al Najjar" userId="b025d8eb-005b-4895-8438-9c3cecd2ae71" providerId="ADAL" clId="{054058AF-7042-4BB9-81E9-B974904C5B7F}" dt="2022-11-10T04:13:28.148" v="1" actId="2696"/>
        <pc:sldMkLst>
          <pc:docMk/>
          <pc:sldMk cId="625537871" sldId="472"/>
        </pc:sldMkLst>
      </pc:sldChg>
      <pc:sldChg chg="del">
        <pc:chgData name="Fady Al Najjar" userId="b025d8eb-005b-4895-8438-9c3cecd2ae71" providerId="ADAL" clId="{054058AF-7042-4BB9-81E9-B974904C5B7F}" dt="2022-11-10T04:13:28.152" v="2" actId="2696"/>
        <pc:sldMkLst>
          <pc:docMk/>
          <pc:sldMk cId="3277533271" sldId="473"/>
        </pc:sldMkLst>
      </pc:sldChg>
      <pc:sldChg chg="del">
        <pc:chgData name="Fady Al Najjar" userId="b025d8eb-005b-4895-8438-9c3cecd2ae71" providerId="ADAL" clId="{054058AF-7042-4BB9-81E9-B974904C5B7F}" dt="2022-11-10T04:13:28.157" v="3" actId="2696"/>
        <pc:sldMkLst>
          <pc:docMk/>
          <pc:sldMk cId="2650606050" sldId="474"/>
        </pc:sldMkLst>
      </pc:sldChg>
      <pc:sldChg chg="del">
        <pc:chgData name="Fady Al Najjar" userId="b025d8eb-005b-4895-8438-9c3cecd2ae71" providerId="ADAL" clId="{054058AF-7042-4BB9-81E9-B974904C5B7F}" dt="2022-11-10T04:13:28.162" v="4" actId="2696"/>
        <pc:sldMkLst>
          <pc:docMk/>
          <pc:sldMk cId="2562421217" sldId="475"/>
        </pc:sldMkLst>
      </pc:sldChg>
    </pc:docChg>
  </pc:docChgLst>
  <pc:docChgLst>
    <pc:chgData name="Fady Al Najjar" userId="b025d8eb-005b-4895-8438-9c3cecd2ae71" providerId="ADAL" clId="{8E20BBCE-86A7-426A-AE11-8AE87376F127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2ADB0-85FF-45EA-80C8-26958DC05A21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B8803A1-F2AA-41F7-AFCD-BF68AD625D75}">
      <dgm:prSet/>
      <dgm:spPr/>
      <dgm:t>
        <a:bodyPr/>
        <a:lstStyle/>
        <a:p>
          <a:r>
            <a:rPr lang="en-CA" baseline="0"/>
            <a:t>Search (Problem solving)</a:t>
          </a:r>
          <a:endParaRPr lang="en-US"/>
        </a:p>
      </dgm:t>
    </dgm:pt>
    <dgm:pt modelId="{E0190166-5B63-4DF3-9394-89A289E1B6DC}" type="parTrans" cxnId="{BB86F65F-1D8B-4D0E-8002-F72702DABC6A}">
      <dgm:prSet/>
      <dgm:spPr/>
      <dgm:t>
        <a:bodyPr/>
        <a:lstStyle/>
        <a:p>
          <a:endParaRPr lang="en-US"/>
        </a:p>
      </dgm:t>
    </dgm:pt>
    <dgm:pt modelId="{3177D46B-AA89-430B-A423-E054ACAE5373}" type="sibTrans" cxnId="{BB86F65F-1D8B-4D0E-8002-F72702DABC6A}">
      <dgm:prSet/>
      <dgm:spPr/>
      <dgm:t>
        <a:bodyPr/>
        <a:lstStyle/>
        <a:p>
          <a:endParaRPr lang="en-US"/>
        </a:p>
      </dgm:t>
    </dgm:pt>
    <dgm:pt modelId="{FA2D736E-5FBB-4A23-89B1-B42CE3CBF8C2}">
      <dgm:prSet/>
      <dgm:spPr/>
      <dgm:t>
        <a:bodyPr/>
        <a:lstStyle/>
        <a:p>
          <a:r>
            <a:rPr lang="en-CA" baseline="0"/>
            <a:t>Knowledge (represent knowledge)</a:t>
          </a:r>
          <a:endParaRPr lang="en-US"/>
        </a:p>
      </dgm:t>
    </dgm:pt>
    <dgm:pt modelId="{F4D8263D-0E93-4531-8C4B-4A6AA7958B2A}" type="parTrans" cxnId="{6407EE1C-0B8A-4FFE-857E-F266F42072DD}">
      <dgm:prSet/>
      <dgm:spPr/>
      <dgm:t>
        <a:bodyPr/>
        <a:lstStyle/>
        <a:p>
          <a:endParaRPr lang="en-US"/>
        </a:p>
      </dgm:t>
    </dgm:pt>
    <dgm:pt modelId="{6D70EEDA-D10D-4966-816A-F61F52AA9385}" type="sibTrans" cxnId="{6407EE1C-0B8A-4FFE-857E-F266F42072DD}">
      <dgm:prSet/>
      <dgm:spPr/>
      <dgm:t>
        <a:bodyPr/>
        <a:lstStyle/>
        <a:p>
          <a:endParaRPr lang="en-US"/>
        </a:p>
      </dgm:t>
    </dgm:pt>
    <dgm:pt modelId="{3ADF7F1E-B655-45AE-9027-53B42CA493FF}">
      <dgm:prSet/>
      <dgm:spPr/>
      <dgm:t>
        <a:bodyPr/>
        <a:lstStyle/>
        <a:p>
          <a:r>
            <a:rPr lang="en-CA" baseline="0"/>
            <a:t>Uncertainty</a:t>
          </a:r>
          <a:endParaRPr lang="en-US"/>
        </a:p>
      </dgm:t>
    </dgm:pt>
    <dgm:pt modelId="{A9C4F624-038D-4A46-AF5E-4C75BB30429D}" type="parTrans" cxnId="{8EA5D9DE-72D7-4FAA-8E55-606A135585B2}">
      <dgm:prSet/>
      <dgm:spPr/>
      <dgm:t>
        <a:bodyPr/>
        <a:lstStyle/>
        <a:p>
          <a:endParaRPr lang="en-US"/>
        </a:p>
      </dgm:t>
    </dgm:pt>
    <dgm:pt modelId="{3DFD774D-B9FE-4060-9D10-9FE050644B1F}" type="sibTrans" cxnId="{8EA5D9DE-72D7-4FAA-8E55-606A135585B2}">
      <dgm:prSet/>
      <dgm:spPr/>
      <dgm:t>
        <a:bodyPr/>
        <a:lstStyle/>
        <a:p>
          <a:endParaRPr lang="en-US"/>
        </a:p>
      </dgm:t>
    </dgm:pt>
    <dgm:pt modelId="{783E851D-9A1C-466E-8EF8-6614846A63D8}">
      <dgm:prSet/>
      <dgm:spPr/>
      <dgm:t>
        <a:bodyPr/>
        <a:lstStyle/>
        <a:p>
          <a:r>
            <a:rPr lang="en-CA" baseline="0" dirty="0"/>
            <a:t>Optimization (best way to solve a problem)</a:t>
          </a:r>
          <a:endParaRPr lang="en-US" dirty="0"/>
        </a:p>
      </dgm:t>
    </dgm:pt>
    <dgm:pt modelId="{9959079D-61B7-48FF-988F-77CA0D52184F}" type="parTrans" cxnId="{5064999C-8E71-4A14-B6AD-384F6F234F79}">
      <dgm:prSet/>
      <dgm:spPr/>
      <dgm:t>
        <a:bodyPr/>
        <a:lstStyle/>
        <a:p>
          <a:endParaRPr lang="en-US"/>
        </a:p>
      </dgm:t>
    </dgm:pt>
    <dgm:pt modelId="{35E5ACD3-84C7-4FAC-9E42-46BC031F7893}" type="sibTrans" cxnId="{5064999C-8E71-4A14-B6AD-384F6F234F79}">
      <dgm:prSet/>
      <dgm:spPr/>
      <dgm:t>
        <a:bodyPr/>
        <a:lstStyle/>
        <a:p>
          <a:endParaRPr lang="en-US"/>
        </a:p>
      </dgm:t>
    </dgm:pt>
    <dgm:pt modelId="{E2088456-4EA1-42BC-8936-F0962C6A1287}" type="pres">
      <dgm:prSet presAssocID="{1082ADB0-85FF-45EA-80C8-26958DC05A21}" presName="matrix" presStyleCnt="0">
        <dgm:presLayoutVars>
          <dgm:chMax val="1"/>
          <dgm:dir/>
          <dgm:resizeHandles val="exact"/>
        </dgm:presLayoutVars>
      </dgm:prSet>
      <dgm:spPr/>
    </dgm:pt>
    <dgm:pt modelId="{C61C65A3-06B5-4C2B-AC4A-D2113BAF308F}" type="pres">
      <dgm:prSet presAssocID="{1082ADB0-85FF-45EA-80C8-26958DC05A21}" presName="diamond" presStyleLbl="bgShp" presStyleIdx="0" presStyleCnt="1"/>
      <dgm:spPr/>
    </dgm:pt>
    <dgm:pt modelId="{A26E9491-9955-4C25-A859-631AEF44E72A}" type="pres">
      <dgm:prSet presAssocID="{1082ADB0-85FF-45EA-80C8-26958DC05A2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3ABAB5A-9F0D-4670-8A78-D8DA6E405D67}" type="pres">
      <dgm:prSet presAssocID="{1082ADB0-85FF-45EA-80C8-26958DC05A2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A854F60-8B88-4A21-B1C6-4AAF7B3B30F9}" type="pres">
      <dgm:prSet presAssocID="{1082ADB0-85FF-45EA-80C8-26958DC05A2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95C25BD-3F77-4580-AB1A-60E3373A2986}" type="pres">
      <dgm:prSet presAssocID="{1082ADB0-85FF-45EA-80C8-26958DC05A2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407EE1C-0B8A-4FFE-857E-F266F42072DD}" srcId="{1082ADB0-85FF-45EA-80C8-26958DC05A21}" destId="{FA2D736E-5FBB-4A23-89B1-B42CE3CBF8C2}" srcOrd="1" destOrd="0" parTransId="{F4D8263D-0E93-4531-8C4B-4A6AA7958B2A}" sibTransId="{6D70EEDA-D10D-4966-816A-F61F52AA9385}"/>
    <dgm:cxn modelId="{BB86F65F-1D8B-4D0E-8002-F72702DABC6A}" srcId="{1082ADB0-85FF-45EA-80C8-26958DC05A21}" destId="{9B8803A1-F2AA-41F7-AFCD-BF68AD625D75}" srcOrd="0" destOrd="0" parTransId="{E0190166-5B63-4DF3-9394-89A289E1B6DC}" sibTransId="{3177D46B-AA89-430B-A423-E054ACAE5373}"/>
    <dgm:cxn modelId="{5CD06B66-330E-4D63-9F9D-2901542C66DB}" type="presOf" srcId="{783E851D-9A1C-466E-8EF8-6614846A63D8}" destId="{D95C25BD-3F77-4580-AB1A-60E3373A2986}" srcOrd="0" destOrd="0" presId="urn:microsoft.com/office/officeart/2005/8/layout/matrix3"/>
    <dgm:cxn modelId="{ACDD2650-3588-4B20-9888-7DC91DDE6257}" type="presOf" srcId="{3ADF7F1E-B655-45AE-9027-53B42CA493FF}" destId="{1A854F60-8B88-4A21-B1C6-4AAF7B3B30F9}" srcOrd="0" destOrd="0" presId="urn:microsoft.com/office/officeart/2005/8/layout/matrix3"/>
    <dgm:cxn modelId="{B4F68C7D-43B1-4AE4-809B-568344BB9488}" type="presOf" srcId="{9B8803A1-F2AA-41F7-AFCD-BF68AD625D75}" destId="{A26E9491-9955-4C25-A859-631AEF44E72A}" srcOrd="0" destOrd="0" presId="urn:microsoft.com/office/officeart/2005/8/layout/matrix3"/>
    <dgm:cxn modelId="{ED576A8E-8D0B-4BE7-8414-24D742C68DC9}" type="presOf" srcId="{FA2D736E-5FBB-4A23-89B1-B42CE3CBF8C2}" destId="{13ABAB5A-9F0D-4670-8A78-D8DA6E405D67}" srcOrd="0" destOrd="0" presId="urn:microsoft.com/office/officeart/2005/8/layout/matrix3"/>
    <dgm:cxn modelId="{9591DC91-BED5-4A39-AF44-03772090CD60}" type="presOf" srcId="{1082ADB0-85FF-45EA-80C8-26958DC05A21}" destId="{E2088456-4EA1-42BC-8936-F0962C6A1287}" srcOrd="0" destOrd="0" presId="urn:microsoft.com/office/officeart/2005/8/layout/matrix3"/>
    <dgm:cxn modelId="{5064999C-8E71-4A14-B6AD-384F6F234F79}" srcId="{1082ADB0-85FF-45EA-80C8-26958DC05A21}" destId="{783E851D-9A1C-466E-8EF8-6614846A63D8}" srcOrd="3" destOrd="0" parTransId="{9959079D-61B7-48FF-988F-77CA0D52184F}" sibTransId="{35E5ACD3-84C7-4FAC-9E42-46BC031F7893}"/>
    <dgm:cxn modelId="{8EA5D9DE-72D7-4FAA-8E55-606A135585B2}" srcId="{1082ADB0-85FF-45EA-80C8-26958DC05A21}" destId="{3ADF7F1E-B655-45AE-9027-53B42CA493FF}" srcOrd="2" destOrd="0" parTransId="{A9C4F624-038D-4A46-AF5E-4C75BB30429D}" sibTransId="{3DFD774D-B9FE-4060-9D10-9FE050644B1F}"/>
    <dgm:cxn modelId="{F2C7D3AA-0917-4400-A73E-E89476DF8818}" type="presParOf" srcId="{E2088456-4EA1-42BC-8936-F0962C6A1287}" destId="{C61C65A3-06B5-4C2B-AC4A-D2113BAF308F}" srcOrd="0" destOrd="0" presId="urn:microsoft.com/office/officeart/2005/8/layout/matrix3"/>
    <dgm:cxn modelId="{309DE435-9904-4B3E-A673-67575C2F84B6}" type="presParOf" srcId="{E2088456-4EA1-42BC-8936-F0962C6A1287}" destId="{A26E9491-9955-4C25-A859-631AEF44E72A}" srcOrd="1" destOrd="0" presId="urn:microsoft.com/office/officeart/2005/8/layout/matrix3"/>
    <dgm:cxn modelId="{F399920A-8328-44FF-873F-89C9073CD9A7}" type="presParOf" srcId="{E2088456-4EA1-42BC-8936-F0962C6A1287}" destId="{13ABAB5A-9F0D-4670-8A78-D8DA6E405D67}" srcOrd="2" destOrd="0" presId="urn:microsoft.com/office/officeart/2005/8/layout/matrix3"/>
    <dgm:cxn modelId="{A7DA0599-776A-4253-A3CD-A40A715F9488}" type="presParOf" srcId="{E2088456-4EA1-42BC-8936-F0962C6A1287}" destId="{1A854F60-8B88-4A21-B1C6-4AAF7B3B30F9}" srcOrd="3" destOrd="0" presId="urn:microsoft.com/office/officeart/2005/8/layout/matrix3"/>
    <dgm:cxn modelId="{75F969FD-F8C0-4B96-80C6-75B01FD31651}" type="presParOf" srcId="{E2088456-4EA1-42BC-8936-F0962C6A1287}" destId="{D95C25BD-3F77-4580-AB1A-60E3373A298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C65A3-06B5-4C2B-AC4A-D2113BAF308F}">
      <dsp:nvSpPr>
        <dsp:cNvPr id="0" name=""/>
        <dsp:cNvSpPr/>
      </dsp:nvSpPr>
      <dsp:spPr>
        <a:xfrm>
          <a:off x="324644" y="0"/>
          <a:ext cx="5759450" cy="575945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E9491-9955-4C25-A859-631AEF44E72A}">
      <dsp:nvSpPr>
        <dsp:cNvPr id="0" name=""/>
        <dsp:cNvSpPr/>
      </dsp:nvSpPr>
      <dsp:spPr>
        <a:xfrm>
          <a:off x="871791" y="547147"/>
          <a:ext cx="2246185" cy="22461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baseline="0"/>
            <a:t>Search (Problem solving)</a:t>
          </a:r>
          <a:endParaRPr lang="en-US" sz="2300" kern="1200"/>
        </a:p>
      </dsp:txBody>
      <dsp:txXfrm>
        <a:off x="981441" y="656797"/>
        <a:ext cx="2026885" cy="2026885"/>
      </dsp:txXfrm>
    </dsp:sp>
    <dsp:sp modelId="{13ABAB5A-9F0D-4670-8A78-D8DA6E405D67}">
      <dsp:nvSpPr>
        <dsp:cNvPr id="0" name=""/>
        <dsp:cNvSpPr/>
      </dsp:nvSpPr>
      <dsp:spPr>
        <a:xfrm>
          <a:off x="3290760" y="547147"/>
          <a:ext cx="2246185" cy="224618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baseline="0"/>
            <a:t>Knowledge (represent knowledge)</a:t>
          </a:r>
          <a:endParaRPr lang="en-US" sz="2300" kern="1200"/>
        </a:p>
      </dsp:txBody>
      <dsp:txXfrm>
        <a:off x="3400410" y="656797"/>
        <a:ext cx="2026885" cy="2026885"/>
      </dsp:txXfrm>
    </dsp:sp>
    <dsp:sp modelId="{1A854F60-8B88-4A21-B1C6-4AAF7B3B30F9}">
      <dsp:nvSpPr>
        <dsp:cNvPr id="0" name=""/>
        <dsp:cNvSpPr/>
      </dsp:nvSpPr>
      <dsp:spPr>
        <a:xfrm>
          <a:off x="871791" y="2966116"/>
          <a:ext cx="2246185" cy="224618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baseline="0"/>
            <a:t>Uncertainty</a:t>
          </a:r>
          <a:endParaRPr lang="en-US" sz="2300" kern="1200"/>
        </a:p>
      </dsp:txBody>
      <dsp:txXfrm>
        <a:off x="981441" y="3075766"/>
        <a:ext cx="2026885" cy="2026885"/>
      </dsp:txXfrm>
    </dsp:sp>
    <dsp:sp modelId="{D95C25BD-3F77-4580-AB1A-60E3373A2986}">
      <dsp:nvSpPr>
        <dsp:cNvPr id="0" name=""/>
        <dsp:cNvSpPr/>
      </dsp:nvSpPr>
      <dsp:spPr>
        <a:xfrm>
          <a:off x="3290760" y="2966116"/>
          <a:ext cx="2246185" cy="22461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baseline="0" dirty="0"/>
            <a:t>Optimization (best way to solve a problem)</a:t>
          </a:r>
          <a:endParaRPr lang="en-US" sz="2300" kern="1200" dirty="0"/>
        </a:p>
      </dsp:txBody>
      <dsp:txXfrm>
        <a:off x="3400410" y="3075766"/>
        <a:ext cx="2026885" cy="2026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A9FF-5B29-4A15-B73A-782C5814DF08}" type="datetimeFigureOut">
              <a:rPr lang="en-CA" smtClean="0"/>
              <a:t>2022-11-10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742EF-E0DA-4718-B31C-5353286E6D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730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703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always optimal…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3180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explorations, and more Memory.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872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[01356472]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304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[01356472]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676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Solve with DFS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90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[01234756]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42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https://www.youtube.com/watch?v=dRMvK76xQJI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0928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2787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 it be more Intelligent?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3924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Going to D is better than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2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787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always find the optimal solutions?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3938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far I am from the goal, and far I have to travel to the current point?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1586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19?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6074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5468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857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put X?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5030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situations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9561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Whose turn it is now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541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– Mid – Hard:  How Deep you want the algorithm to search in the tree.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0771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Version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93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9F07FF58-7468-498B-8917-24DFE6CE28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22D9B9D3-C519-49EE-B636-B588C0E2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Solving a problem</a:t>
            </a: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956A05F4-3295-4F87-9E29-772498271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E37EFECE-DE96-46DD-8EDC-60CCB64A6C58}" type="slidenum">
              <a:rPr lang="en-US" altLang="en-US" sz="1300"/>
              <a:pPr/>
              <a:t>15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Version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63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63FFC69C-8026-49CF-A6A7-776DE6115A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619C82A1-FAF8-4B90-B776-3C7A25EE4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First survive as long as possible </a:t>
            </a: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17156D92-D65E-47E1-B3EA-5C1D0BD4A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9963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C43B65C-2FB7-477B-91A7-5D88CD799EDE}" type="slidenum">
              <a:rPr lang="en-US" altLang="en-US" sz="1300"/>
              <a:pPr/>
              <a:t>22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Number of rooms * number of possible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99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More complicated..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00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we going to find the solution?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300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Infinite loop..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21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solutions? Optimal Solutions?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42EF-E0DA-4718-B31C-5353286E6D7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17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1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5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0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8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0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5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4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6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11/10/2022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65510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000" kern="1200" spc="6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spc="6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spc="6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spc="6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spc="6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s.usfca.edu/~galles/visualization/DFS.html" TargetMode="Externa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hyperlink" Target="https://workshape.github.io/visual-graph-algorithms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4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56.png"/><Relationship Id="rId4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5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3CD92-2C90-423E-9CE9-3EF7876FD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5437187" cy="4792050"/>
          </a:xfrm>
        </p:spPr>
        <p:txBody>
          <a:bodyPr anchor="t">
            <a:normAutofit/>
          </a:bodyPr>
          <a:lstStyle/>
          <a:p>
            <a:r>
              <a:rPr lang="en-CA" dirty="0"/>
              <a:t>AI</a:t>
            </a:r>
            <a:br>
              <a:rPr lang="en-CA" dirty="0"/>
            </a:br>
            <a:r>
              <a:rPr lang="en-CA" dirty="0"/>
              <a:t>LN3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2253A-D139-43CE-B9FB-7B6ACA07E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5516562"/>
            <a:ext cx="4500562" cy="796311"/>
          </a:xfrm>
        </p:spPr>
        <p:txBody>
          <a:bodyPr anchor="b">
            <a:normAutofit/>
          </a:bodyPr>
          <a:lstStyle/>
          <a:p>
            <a:r>
              <a:rPr lang="en-CA" dirty="0"/>
              <a:t>Fady Alnajjar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AF52645-B3CD-4A04-E7C6-53DB76AB0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" r="35107" b="1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7912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82A8D-D2C0-4C5D-86C9-72F84CBE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9" y="211610"/>
            <a:ext cx="4505954" cy="132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791E33-11EB-4992-9C2B-1F905AA7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315" y="211610"/>
            <a:ext cx="5906324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4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82A8D-D2C0-4C5D-86C9-72F84CBE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9" y="211610"/>
            <a:ext cx="4505954" cy="132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791E33-11EB-4992-9C2B-1F905AA7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315" y="211610"/>
            <a:ext cx="5906324" cy="3400900"/>
          </a:xfrm>
          <a:prstGeom prst="rect">
            <a:avLst/>
          </a:prstGeom>
        </p:spPr>
      </p:pic>
      <p:pic>
        <p:nvPicPr>
          <p:cNvPr id="1026" name="Picture 2" descr="SOLVING PROBLEMS BY SEARCHING">
            <a:extLst>
              <a:ext uri="{FF2B5EF4-FFF2-40B4-BE49-F238E27FC236}">
                <a16:creationId xmlns:a16="http://schemas.microsoft.com/office/drawing/2014/main" id="{34F7C2B4-645D-4DBD-8626-A09CE34B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89" y="3858905"/>
            <a:ext cx="5593133" cy="269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78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49CF7-4146-4BE9-9025-BBCC4E6D8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9" y="211610"/>
            <a:ext cx="4505954" cy="1324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29C50E-BB2B-43BD-92C2-64B6A90A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06" y="283635"/>
            <a:ext cx="4715533" cy="268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72376-E89D-4326-886F-67FDBBA06D7E}"/>
              </a:ext>
            </a:extLst>
          </p:cNvPr>
          <p:cNvSpPr txBox="1"/>
          <p:nvPr/>
        </p:nvSpPr>
        <p:spPr>
          <a:xfrm>
            <a:off x="7305805" y="324433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Graph/Maps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CE487-E3A8-4CE3-AC75-4C71B10B4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9" y="1816704"/>
            <a:ext cx="4620270" cy="129558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3966B2-AE7A-4C91-87D5-2D9CBCDE5381}"/>
              </a:ext>
            </a:extLst>
          </p:cNvPr>
          <p:cNvSpPr/>
          <p:nvPr/>
        </p:nvSpPr>
        <p:spPr>
          <a:xfrm>
            <a:off x="9156526" y="1535770"/>
            <a:ext cx="676406" cy="668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B3D76-D0C3-409E-A79E-C26BA35FA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49" y="3324323"/>
            <a:ext cx="6065292" cy="11272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DAD50B-0D68-42C7-BDDF-C3763A22093C}"/>
              </a:ext>
            </a:extLst>
          </p:cNvPr>
          <p:cNvSpPr txBox="1"/>
          <p:nvPr/>
        </p:nvSpPr>
        <p:spPr>
          <a:xfrm>
            <a:off x="6356958" y="3703274"/>
            <a:ext cx="6701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CA" baseline="0" dirty="0"/>
              <a:t>Optimization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63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2D77E-46FA-48DF-957B-9FCD7D6E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63" y="2772498"/>
            <a:ext cx="5143500" cy="3876675"/>
          </a:xfrm>
          <a:prstGeom prst="rect">
            <a:avLst/>
          </a:prstGeom>
        </p:spPr>
      </p:pic>
      <p:pic>
        <p:nvPicPr>
          <p:cNvPr id="2050" name="Picture 2" descr="Find maximum cost path in a graph from a given source to a given  destination | Techie Delight">
            <a:extLst>
              <a:ext uri="{FF2B5EF4-FFF2-40B4-BE49-F238E27FC236}">
                <a16:creationId xmlns:a16="http://schemas.microsoft.com/office/drawing/2014/main" id="{B765D306-4292-4886-9312-23C4D3EF0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" y="996456"/>
            <a:ext cx="44100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BFBF6-E09E-4E74-946B-83A197A0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191" y="3307915"/>
            <a:ext cx="3048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6C931-6FF3-4FCD-802B-9A361CEAE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392" y="208827"/>
            <a:ext cx="1953838" cy="2449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ABD631-87B5-4F27-AB97-9A13CC72A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74" y="46973"/>
            <a:ext cx="5334744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2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81B9D-4080-4036-A07F-4A5A96EA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2" y="261697"/>
            <a:ext cx="5306165" cy="647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4BD1E-5FA9-4185-8676-93FEFAA83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2" y="1114757"/>
            <a:ext cx="3572374" cy="2724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627E2-3F23-4235-951A-FE235DC0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72" y="4044557"/>
            <a:ext cx="4848902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8EB975-0E57-4BA7-9B3B-7CD921C12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72" y="5547608"/>
            <a:ext cx="4486901" cy="1247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411E54-3A99-4175-B3B7-8D3E9FC4E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560" y="1289674"/>
            <a:ext cx="3369500" cy="42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5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>
            <a:extLst>
              <a:ext uri="{FF2B5EF4-FFF2-40B4-BE49-F238E27FC236}">
                <a16:creationId xmlns:a16="http://schemas.microsoft.com/office/drawing/2014/main" id="{43C9BE8D-4292-4218-8819-9B3FF740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CFD4307C-1185-4754-8683-33D35B51E76A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15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D1A1CEA-DF62-4D41-8F1D-A164DDE0C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174" y="367431"/>
            <a:ext cx="283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800">
                <a:latin typeface="Times New Roman" panose="02020603050405020304" pitchFamily="18" charset="0"/>
              </a:rPr>
              <a:t>Solving a problem</a:t>
            </a:r>
          </a:p>
        </p:txBody>
      </p:sp>
      <p:pic>
        <p:nvPicPr>
          <p:cNvPr id="9220" name="Picture 3">
            <a:extLst>
              <a:ext uri="{FF2B5EF4-FFF2-40B4-BE49-F238E27FC236}">
                <a16:creationId xmlns:a16="http://schemas.microsoft.com/office/drawing/2014/main" id="{2B1950AD-0CAA-4560-B396-DAE57107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74" y="1434230"/>
            <a:ext cx="34385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92D0E1DD-9D9B-44DF-98B0-07E57D8B4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2" y="1920006"/>
            <a:ext cx="55530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Die Hard 3 Water Riddle | Brain Teasers Puzzles with Answers - YouTube">
            <a:extLst>
              <a:ext uri="{FF2B5EF4-FFF2-40B4-BE49-F238E27FC236}">
                <a16:creationId xmlns:a16="http://schemas.microsoft.com/office/drawing/2014/main" id="{1536ED3D-6295-4774-AB9C-ED3B9703B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1" t="36895" r="3630" b="2603"/>
          <a:stretch/>
        </p:blipFill>
        <p:spPr bwMode="auto">
          <a:xfrm>
            <a:off x="232685" y="3620022"/>
            <a:ext cx="3825748" cy="23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AF3F52-61E2-43D8-A206-C9129FA09C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363" b="56682"/>
          <a:stretch/>
        </p:blipFill>
        <p:spPr>
          <a:xfrm>
            <a:off x="397335" y="1672355"/>
            <a:ext cx="3496448" cy="18979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271C7FE-AA04-49F4-9669-B04761CE4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29" y="1666875"/>
            <a:ext cx="44005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Artificial Intelligence - Water Jug Problem in Artificial Intelligence by  Deeba Kannan - YouTube">
            <a:extLst>
              <a:ext uri="{FF2B5EF4-FFF2-40B4-BE49-F238E27FC236}">
                <a16:creationId xmlns:a16="http://schemas.microsoft.com/office/drawing/2014/main" id="{A50F4C24-F43D-483B-92DE-FA0A6D726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6" t="24306" r="21404"/>
          <a:stretch/>
        </p:blipFill>
        <p:spPr bwMode="auto">
          <a:xfrm>
            <a:off x="5185776" y="940365"/>
            <a:ext cx="6901841" cy="5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63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959B5-0C45-44A3-9ED6-8B140806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470" y="1457050"/>
            <a:ext cx="4725059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4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E5879-C26A-470B-849F-1D517635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1180786"/>
            <a:ext cx="703995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>
            <a:extLst>
              <a:ext uri="{FF2B5EF4-FFF2-40B4-BE49-F238E27FC236}">
                <a16:creationId xmlns:a16="http://schemas.microsoft.com/office/drawing/2014/main" id="{2F0CED6B-5E4F-46AD-8B91-B42B8120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C0D1B76-231C-4CC5-9EE1-5062F4C4E0A6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19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6166FA40-F1C4-4241-8E0C-B1AEA18ED6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1101135" cy="1809500"/>
          </a:xfrm>
        </p:spPr>
        <p:txBody>
          <a:bodyPr/>
          <a:lstStyle/>
          <a:p>
            <a:r>
              <a:rPr lang="en-US" altLang="en-US" sz="3000" dirty="0"/>
              <a:t>Problem types</a:t>
            </a:r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731F0E99-D52F-40AA-BFE2-E70B9F747B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0290" y="762000"/>
            <a:ext cx="11609539" cy="5334000"/>
          </a:xfrm>
        </p:spPr>
        <p:txBody>
          <a:bodyPr/>
          <a:lstStyle/>
          <a:p>
            <a:r>
              <a:rPr lang="en-US" altLang="en-US" sz="1800" b="1" dirty="0"/>
              <a:t>Single-state problem:</a:t>
            </a:r>
            <a:r>
              <a:rPr lang="en-US" altLang="en-US" sz="1800" dirty="0"/>
              <a:t> 	deterministic, accessible</a:t>
            </a:r>
          </a:p>
          <a:p>
            <a:pPr>
              <a:buFontTx/>
              <a:buNone/>
            </a:pPr>
            <a:r>
              <a:rPr lang="en-US" altLang="en-US" sz="1800" dirty="0"/>
              <a:t>	</a:t>
            </a:r>
            <a:r>
              <a:rPr lang="en-US" altLang="en-US" sz="1800" i="1" dirty="0">
                <a:solidFill>
                  <a:schemeClr val="hlink"/>
                </a:solidFill>
              </a:rPr>
              <a:t>Agent knows everything about world, thus can calculate optimal action sequence to reach goal state.</a:t>
            </a:r>
            <a:endParaRPr lang="en-US" altLang="en-US" sz="1800" dirty="0"/>
          </a:p>
          <a:p>
            <a:r>
              <a:rPr lang="en-US" altLang="en-US" sz="1800" b="1" dirty="0"/>
              <a:t>Multiple-state problem:</a:t>
            </a:r>
            <a:r>
              <a:rPr lang="en-US" altLang="en-US" sz="1800" dirty="0"/>
              <a:t> 	deterministic, inaccessible</a:t>
            </a:r>
          </a:p>
          <a:p>
            <a:pPr>
              <a:buFontTx/>
              <a:buNone/>
            </a:pPr>
            <a:r>
              <a:rPr lang="en-US" altLang="en-US" sz="1800" dirty="0"/>
              <a:t>	</a:t>
            </a:r>
            <a:r>
              <a:rPr lang="en-US" altLang="en-US" sz="1800" i="1" dirty="0">
                <a:solidFill>
                  <a:schemeClr val="hlink"/>
                </a:solidFill>
              </a:rPr>
              <a:t>Agent must reason about sequences of actions and states assumed while working towards goal state.</a:t>
            </a:r>
          </a:p>
          <a:p>
            <a:r>
              <a:rPr lang="en-US" altLang="en-US" sz="1800" b="1" dirty="0"/>
              <a:t>Contingency problem:</a:t>
            </a:r>
            <a:r>
              <a:rPr lang="en-US" altLang="en-US" sz="1800" dirty="0"/>
              <a:t>	nondeterministic, inaccessible</a:t>
            </a:r>
          </a:p>
          <a:p>
            <a:pPr lvl="1"/>
            <a:r>
              <a:rPr lang="en-US" altLang="en-US" sz="1800" i="1" dirty="0">
                <a:solidFill>
                  <a:schemeClr val="hlink"/>
                </a:solidFill>
              </a:rPr>
              <a:t>Must use sensors during execution</a:t>
            </a:r>
          </a:p>
          <a:p>
            <a:pPr lvl="1"/>
            <a:r>
              <a:rPr lang="en-US" altLang="en-US" sz="1800" i="1" dirty="0">
                <a:solidFill>
                  <a:schemeClr val="hlink"/>
                </a:solidFill>
              </a:rPr>
              <a:t>Solution is a tree or policy</a:t>
            </a:r>
          </a:p>
          <a:p>
            <a:pPr lvl="1"/>
            <a:r>
              <a:rPr lang="en-US" altLang="en-US" sz="1800" i="1" dirty="0">
                <a:solidFill>
                  <a:schemeClr val="hlink"/>
                </a:solidFill>
              </a:rPr>
              <a:t>Often interleave search and execution</a:t>
            </a:r>
          </a:p>
          <a:p>
            <a:r>
              <a:rPr lang="en-US" altLang="en-US" sz="1800" b="1" dirty="0"/>
              <a:t>Exploration problem:</a:t>
            </a:r>
            <a:r>
              <a:rPr lang="en-US" altLang="en-US" sz="1800" dirty="0"/>
              <a:t>	unknown state space</a:t>
            </a:r>
          </a:p>
          <a:p>
            <a:pPr>
              <a:buFontTx/>
              <a:buNone/>
            </a:pPr>
            <a:r>
              <a:rPr lang="en-US" altLang="en-US" sz="1800" dirty="0"/>
              <a:t>	</a:t>
            </a:r>
            <a:r>
              <a:rPr lang="en-US" altLang="en-US" sz="1800" i="1" dirty="0">
                <a:solidFill>
                  <a:schemeClr val="hlink"/>
                </a:solidFill>
              </a:rPr>
              <a:t>Discover and learn about environment </a:t>
            </a:r>
            <a:r>
              <a:rPr lang="en-US" altLang="en-US" i="1" dirty="0">
                <a:solidFill>
                  <a:schemeClr val="hlink"/>
                </a:solidFill>
              </a:rPr>
              <a:t>while</a:t>
            </a:r>
            <a:r>
              <a:rPr lang="en-US" altLang="en-US" sz="1800" i="1" dirty="0">
                <a:solidFill>
                  <a:schemeClr val="hlink"/>
                </a:solidFill>
              </a:rPr>
              <a:t> taking actions.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064D1D-5CC1-A758-F479-3DDCA9C796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04305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986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>
            <a:extLst>
              <a:ext uri="{FF2B5EF4-FFF2-40B4-BE49-F238E27FC236}">
                <a16:creationId xmlns:a16="http://schemas.microsoft.com/office/drawing/2014/main" id="{BC220C52-BB74-48E7-B0C4-663E9D2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7C92D43-6795-4F6E-80D8-2BB1E84AD11A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20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FC12CF9-50E9-4A00-944C-27E5DA336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2006" y="178475"/>
            <a:ext cx="11101135" cy="1809500"/>
          </a:xfrm>
        </p:spPr>
        <p:txBody>
          <a:bodyPr/>
          <a:lstStyle/>
          <a:p>
            <a:r>
              <a:rPr lang="en-US" altLang="en-US" dirty="0"/>
              <a:t>Problem types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081CB32-0F72-4B19-9171-A596CBED6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524001"/>
            <a:ext cx="8991600" cy="4632325"/>
          </a:xfrm>
        </p:spPr>
        <p:txBody>
          <a:bodyPr/>
          <a:lstStyle/>
          <a:p>
            <a:r>
              <a:rPr lang="en-US" altLang="en-US" sz="2400" b="1" dirty="0"/>
              <a:t>Single-state problem:</a:t>
            </a:r>
            <a:r>
              <a:rPr lang="en-US" altLang="en-US" sz="2400" dirty="0"/>
              <a:t>           deterministic, accessible</a:t>
            </a:r>
          </a:p>
          <a:p>
            <a:endParaRPr lang="en-US" altLang="en-US" sz="2400" dirty="0"/>
          </a:p>
          <a:p>
            <a:pPr lvl="1"/>
            <a:r>
              <a:rPr lang="en-US" altLang="en-US" dirty="0"/>
              <a:t>Agent knows everything about world (the exact state),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Can calculate optimal action sequence to reach goal state.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E.g., playing chess. Any action will result in an exact state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>
            <a:extLst>
              <a:ext uri="{FF2B5EF4-FFF2-40B4-BE49-F238E27FC236}">
                <a16:creationId xmlns:a16="http://schemas.microsoft.com/office/drawing/2014/main" id="{071FB2C0-8927-4D73-8B39-50C84BE6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A388F582-EAB2-488E-BE98-5512AC6DAEB1}" type="slidenum">
              <a:rPr kumimoji="0" lang="en-US" altLang="en-US" sz="1400"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21</a:t>
            </a:fld>
            <a:endParaRPr kumimoji="0" lang="en-US" altLang="en-US" sz="1400">
              <a:latin typeface="Arial" panose="020B0604020202020204" pitchFamily="34" charset="0"/>
            </a:endParaRPr>
          </a:p>
        </p:txBody>
      </p:sp>
      <p:sp>
        <p:nvSpPr>
          <p:cNvPr id="40963" name="Rectangle 4">
            <a:extLst>
              <a:ext uri="{FF2B5EF4-FFF2-40B4-BE49-F238E27FC236}">
                <a16:creationId xmlns:a16="http://schemas.microsoft.com/office/drawing/2014/main" id="{8D2991D5-3189-476A-820B-38F11133F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6248400"/>
            <a:ext cx="1981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8E5EA7C2-2991-4A27-BA82-48C6FFE32C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types</a:t>
            </a:r>
          </a:p>
        </p:txBody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F34E2DF5-4958-4EEB-98E8-5EB807014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447800"/>
            <a:ext cx="8991600" cy="5334000"/>
          </a:xfrm>
        </p:spPr>
        <p:txBody>
          <a:bodyPr/>
          <a:lstStyle/>
          <a:p>
            <a:r>
              <a:rPr lang="en-US" altLang="en-US" sz="2400" b="1" dirty="0"/>
              <a:t>Multiple-state problem:</a:t>
            </a:r>
            <a:r>
              <a:rPr lang="en-US" altLang="en-US" sz="2400" dirty="0"/>
              <a:t> 	deterministic, inaccessible</a:t>
            </a:r>
          </a:p>
          <a:p>
            <a:pPr lvl="1"/>
            <a:r>
              <a:rPr lang="en-US" altLang="en-US" sz="2400" dirty="0"/>
              <a:t>Agent does not know the exact state (could be in any of the possible states)</a:t>
            </a:r>
          </a:p>
          <a:p>
            <a:pPr lvl="2"/>
            <a:r>
              <a:rPr lang="en-US" altLang="en-US" dirty="0"/>
              <a:t>May not have sensor at all</a:t>
            </a:r>
          </a:p>
          <a:p>
            <a:pPr lvl="1"/>
            <a:r>
              <a:rPr lang="en-US" altLang="en-US" sz="2400" dirty="0"/>
              <a:t>Assume states while working towards goal state.</a:t>
            </a:r>
          </a:p>
          <a:p>
            <a:pPr lvl="1"/>
            <a:endParaRPr lang="en-US" altLang="en-US" sz="1000" dirty="0"/>
          </a:p>
          <a:p>
            <a:pPr lvl="1"/>
            <a:r>
              <a:rPr lang="en-US" altLang="en-US" sz="2400" dirty="0"/>
              <a:t>E.g., walking in a dark room</a:t>
            </a:r>
          </a:p>
          <a:p>
            <a:pPr lvl="2"/>
            <a:r>
              <a:rPr lang="en-US" altLang="en-US" dirty="0"/>
              <a:t>If you are at the door, going straight will lead you to the kitchen</a:t>
            </a:r>
          </a:p>
          <a:p>
            <a:pPr lvl="2"/>
            <a:r>
              <a:rPr lang="en-US" altLang="en-US" dirty="0"/>
              <a:t>If you are at the kitchen, turning left leads you to the bedroom</a:t>
            </a:r>
          </a:p>
          <a:p>
            <a:pPr lvl="2"/>
            <a:r>
              <a:rPr lang="en-US" altLang="en-US" dirty="0"/>
              <a:t>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>
            <a:extLst>
              <a:ext uri="{FF2B5EF4-FFF2-40B4-BE49-F238E27FC236}">
                <a16:creationId xmlns:a16="http://schemas.microsoft.com/office/drawing/2014/main" id="{FFD26439-E79D-434B-B5F9-BAD665E9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607BF0C-E950-4E9F-A8C8-502156944212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22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65B4847-3923-4118-A868-2105D0695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types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B5F26D5B-E1AC-411A-A95F-7558C351A4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447800"/>
            <a:ext cx="10515600" cy="5334000"/>
          </a:xfrm>
        </p:spPr>
        <p:txBody>
          <a:bodyPr/>
          <a:lstStyle/>
          <a:p>
            <a:r>
              <a:rPr lang="en-US" altLang="en-US" sz="2400" b="1" dirty="0"/>
              <a:t>Contingency problem:</a:t>
            </a:r>
            <a:r>
              <a:rPr lang="en-US" altLang="en-US" sz="2400" dirty="0"/>
              <a:t>	nondeterministic, inaccessible</a:t>
            </a:r>
          </a:p>
          <a:p>
            <a:endParaRPr lang="en-US" altLang="en-US" sz="2400" dirty="0"/>
          </a:p>
          <a:p>
            <a:pPr lvl="1"/>
            <a:r>
              <a:rPr lang="en-US" altLang="en-US" sz="2400" dirty="0"/>
              <a:t>Must use sensors during execution</a:t>
            </a:r>
          </a:p>
          <a:p>
            <a:pPr lvl="1"/>
            <a:r>
              <a:rPr lang="en-US" altLang="en-US" sz="2400" dirty="0"/>
              <a:t>Solution is a tree</a:t>
            </a:r>
          </a:p>
          <a:p>
            <a:pPr lvl="1"/>
            <a:r>
              <a:rPr lang="en-US" altLang="en-US" sz="2400" dirty="0"/>
              <a:t>Often interleave search and execution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E.g., a new skater in an arena</a:t>
            </a:r>
          </a:p>
          <a:p>
            <a:pPr lvl="2"/>
            <a:r>
              <a:rPr lang="en-US" altLang="en-US" dirty="0"/>
              <a:t>Sliding problem.</a:t>
            </a:r>
          </a:p>
          <a:p>
            <a:pPr lvl="2"/>
            <a:r>
              <a:rPr lang="en-US" altLang="en-US" dirty="0"/>
              <a:t>Many skaters around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>
            <a:extLst>
              <a:ext uri="{FF2B5EF4-FFF2-40B4-BE49-F238E27FC236}">
                <a16:creationId xmlns:a16="http://schemas.microsoft.com/office/drawing/2014/main" id="{AD6EE13E-9E87-4FC5-B1E5-7F5A8399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563B40F-998F-4500-ABBF-9A1B40329155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23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DE72670-6BE2-4FB6-864C-8BA1C7713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types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1E28709A-72F8-40CE-8509-B6F8DFFFC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447800"/>
            <a:ext cx="8178800" cy="5334000"/>
          </a:xfrm>
        </p:spPr>
        <p:txBody>
          <a:bodyPr/>
          <a:lstStyle/>
          <a:p>
            <a:r>
              <a:rPr lang="en-US" altLang="en-US" sz="2400" b="1" dirty="0"/>
              <a:t>Exploration problem:</a:t>
            </a:r>
            <a:r>
              <a:rPr lang="en-US" altLang="en-US" sz="2400" dirty="0"/>
              <a:t>	unknown state space</a:t>
            </a:r>
          </a:p>
          <a:p>
            <a:pPr>
              <a:buFontTx/>
              <a:buNone/>
            </a:pPr>
            <a:r>
              <a:rPr lang="en-US" altLang="en-US" sz="2800" dirty="0"/>
              <a:t>	</a:t>
            </a:r>
          </a:p>
          <a:p>
            <a:pPr>
              <a:buFontTx/>
              <a:buNone/>
            </a:pPr>
            <a:r>
              <a:rPr lang="en-US" altLang="en-US" sz="2800" i="1" dirty="0"/>
              <a:t>	Discover and learn about environment while taking actions.</a:t>
            </a:r>
          </a:p>
          <a:p>
            <a:pPr>
              <a:buFontTx/>
              <a:buNone/>
            </a:pPr>
            <a:endParaRPr lang="en-US" altLang="en-US" sz="2800" i="1" dirty="0"/>
          </a:p>
          <a:p>
            <a:pPr>
              <a:buFontTx/>
              <a:buNone/>
            </a:pPr>
            <a:endParaRPr lang="en-US" altLang="en-US" sz="2800" i="1" dirty="0"/>
          </a:p>
          <a:p>
            <a:pPr>
              <a:buFontTx/>
              <a:buNone/>
            </a:pPr>
            <a:endParaRPr lang="en-US" altLang="en-US" sz="2800" i="1" dirty="0"/>
          </a:p>
          <a:p>
            <a:pPr lvl="1"/>
            <a:r>
              <a:rPr lang="en-US" altLang="en-US" sz="2400" i="1" dirty="0"/>
              <a:t>E.g., Maze</a:t>
            </a:r>
          </a:p>
          <a:p>
            <a:pPr>
              <a:buFontTx/>
              <a:buNone/>
            </a:pPr>
            <a:endParaRPr lang="en-US" altLang="en-US" sz="2800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4FEF8-6996-4918-A4D8-5B058C8F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993" y="337469"/>
            <a:ext cx="6649378" cy="39534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EDB06A-CD14-495E-B1B5-63382617803C}"/>
              </a:ext>
            </a:extLst>
          </p:cNvPr>
          <p:cNvCxnSpPr/>
          <p:nvPr/>
        </p:nvCxnSpPr>
        <p:spPr>
          <a:xfrm>
            <a:off x="4258849" y="4070959"/>
            <a:ext cx="38705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05C973B-C0D0-47A3-9B80-127A2572B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456" y="4453151"/>
            <a:ext cx="7897327" cy="65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D253A-3557-474A-867A-74DF55188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082" y="5319696"/>
            <a:ext cx="2619741" cy="209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439B28-D6B9-432C-9F49-92C9587B2874}"/>
              </a:ext>
            </a:extLst>
          </p:cNvPr>
          <p:cNvSpPr txBox="1"/>
          <p:nvPr/>
        </p:nvSpPr>
        <p:spPr>
          <a:xfrm>
            <a:off x="2245456" y="5738503"/>
            <a:ext cx="8827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Number of rooms * (number of possible actions) power of number of rooms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EBEF5-A021-41C5-A089-2FEE38515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204" y="6216809"/>
            <a:ext cx="743054" cy="400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E3D1E1-C119-4730-8BA3-176195C98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5219" y="6365052"/>
            <a:ext cx="4629796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1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FCEBF5-388A-412A-AD82-59589066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730" y="1101557"/>
            <a:ext cx="6649378" cy="3953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72C953-9B1E-408F-BB1D-7D98F6B8D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76" y="5446837"/>
            <a:ext cx="7935432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5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9A8AC-1BCF-443B-83D6-43F9C89D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97530"/>
            <a:ext cx="7487695" cy="3781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80534B-DF6F-4AB3-8B03-79B987DD7E68}"/>
              </a:ext>
            </a:extLst>
          </p:cNvPr>
          <p:cNvSpPr txBox="1"/>
          <p:nvPr/>
        </p:nvSpPr>
        <p:spPr>
          <a:xfrm>
            <a:off x="429016" y="18208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1" dirty="0">
                <a:solidFill>
                  <a:srgbClr val="EB7100"/>
                </a:solidFill>
                <a:effectLst/>
                <a:latin typeface="Aspira-Medium"/>
              </a:rPr>
              <a:t>Question: 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342BE-733E-404F-A00E-BA3AE572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04" y="4208849"/>
            <a:ext cx="7649643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20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8F3CD-8E18-4ACF-BE8F-3ADD0846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00347"/>
            <a:ext cx="7668695" cy="3600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98A9B-1E28-47C0-A6B9-E1972728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5" y="4089588"/>
            <a:ext cx="8259328" cy="2286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5356C-3866-411B-B094-872AF56E85AB}"/>
              </a:ext>
            </a:extLst>
          </p:cNvPr>
          <p:cNvSpPr txBox="1"/>
          <p:nvPr/>
        </p:nvSpPr>
        <p:spPr>
          <a:xfrm>
            <a:off x="429016" y="18208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1" dirty="0">
                <a:solidFill>
                  <a:srgbClr val="EB7100"/>
                </a:solidFill>
                <a:effectLst/>
                <a:latin typeface="Aspira-Medium"/>
              </a:rPr>
              <a:t>Question: 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0185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BC1B6A-F6D2-4F2B-9687-D82D67F8B175}"/>
              </a:ext>
            </a:extLst>
          </p:cNvPr>
          <p:cNvSpPr txBox="1"/>
          <p:nvPr/>
        </p:nvSpPr>
        <p:spPr>
          <a:xfrm>
            <a:off x="268266" y="638846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https://www.youtube.com/watch?v=jwgwv7jG8-s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14FAD-B6BD-4B46-806C-546B4B89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5" y="2230455"/>
            <a:ext cx="7305710" cy="4261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F2E6E-FD25-427A-9AA0-093D486BA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856" y="100208"/>
            <a:ext cx="7478169" cy="26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6B721-D30D-443E-900B-A803467B1409}"/>
              </a:ext>
            </a:extLst>
          </p:cNvPr>
          <p:cNvSpPr txBox="1"/>
          <p:nvPr/>
        </p:nvSpPr>
        <p:spPr>
          <a:xfrm>
            <a:off x="6362178" y="638846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https://www.youtube.com/watch?v=KW3WULDz34g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1E80C0-BA6B-4095-99DA-FCBB39575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685" y="3696431"/>
            <a:ext cx="3343742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08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>
            <a:extLst>
              <a:ext uri="{FF2B5EF4-FFF2-40B4-BE49-F238E27FC236}">
                <a16:creationId xmlns:a16="http://schemas.microsoft.com/office/drawing/2014/main" id="{037CB9D6-A12A-4FF2-B813-225EEC94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77DBA044-02AE-4501-A788-7BA7B0D87E06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29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5E29C357-76DD-424E-A308-5D8947463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8-puzzle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63C73ECB-43D4-4915-942B-C43341A93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3733800"/>
            <a:ext cx="8178800" cy="2324100"/>
          </a:xfrm>
        </p:spPr>
        <p:txBody>
          <a:bodyPr/>
          <a:lstStyle/>
          <a:p>
            <a:r>
              <a:rPr lang="en-US" altLang="en-US" sz="2400"/>
              <a:t>State: </a:t>
            </a:r>
          </a:p>
          <a:p>
            <a:r>
              <a:rPr lang="en-US" altLang="en-US" sz="2400"/>
              <a:t>Operators:</a:t>
            </a:r>
          </a:p>
          <a:p>
            <a:r>
              <a:rPr lang="en-US" altLang="en-US" sz="2400"/>
              <a:t>Goal test:</a:t>
            </a:r>
          </a:p>
          <a:p>
            <a:r>
              <a:rPr lang="en-US" altLang="en-US" sz="2400"/>
              <a:t>Path cost:</a:t>
            </a:r>
          </a:p>
        </p:txBody>
      </p:sp>
      <p:pic>
        <p:nvPicPr>
          <p:cNvPr id="57349" name="Picture 4">
            <a:extLst>
              <a:ext uri="{FF2B5EF4-FFF2-40B4-BE49-F238E27FC236}">
                <a16:creationId xmlns:a16="http://schemas.microsoft.com/office/drawing/2014/main" id="{3D3199C3-573A-4B32-B4A0-59367DC59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7"/>
          <a:stretch>
            <a:fillRect/>
          </a:stretch>
        </p:blipFill>
        <p:spPr bwMode="auto">
          <a:xfrm>
            <a:off x="4171950" y="1853184"/>
            <a:ext cx="38481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Text Box 5">
            <a:extLst>
              <a:ext uri="{FF2B5EF4-FFF2-40B4-BE49-F238E27FC236}">
                <a16:creationId xmlns:a16="http://schemas.microsoft.com/office/drawing/2014/main" id="{F00582FF-4B90-4EE8-B755-5649C3A37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3377184"/>
            <a:ext cx="1341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Times New Roman" panose="02020603050405020304" pitchFamily="18" charset="0"/>
              </a:rPr>
              <a:t>start state</a:t>
            </a:r>
          </a:p>
        </p:txBody>
      </p:sp>
      <p:sp>
        <p:nvSpPr>
          <p:cNvPr id="57351" name="Text Box 6">
            <a:extLst>
              <a:ext uri="{FF2B5EF4-FFF2-40B4-BE49-F238E27FC236}">
                <a16:creationId xmlns:a16="http://schemas.microsoft.com/office/drawing/2014/main" id="{5AB821ED-492B-4174-B6BD-4915E051B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150" y="3377184"/>
            <a:ext cx="1341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Times New Roman" panose="02020603050405020304" pitchFamily="18" charset="0"/>
              </a:rPr>
              <a:t>goal state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12D3B-2CA1-4D21-9D37-CC86CF0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CA" sz="3000" dirty="0"/>
              <a:t>How to re-order the numbers?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441CC-49ED-4545-9E2B-4EDA56AB1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65" y="540000"/>
            <a:ext cx="5601784" cy="5768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ECE5-C62C-44EB-ACC6-4981FCEE3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20F72-04B2-4D10-9EAE-E6E49AF2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35" y="2125550"/>
            <a:ext cx="4792980" cy="47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81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5">
            <a:extLst>
              <a:ext uri="{FF2B5EF4-FFF2-40B4-BE49-F238E27FC236}">
                <a16:creationId xmlns:a16="http://schemas.microsoft.com/office/drawing/2014/main" id="{6BB01A0C-9F45-4F6F-BDD4-8F24D50B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8F2F844D-121E-4693-B0D6-D51DC6B569C1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30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2A38C6AF-231E-4828-B2F6-C3DD6C883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0001" y="256536"/>
            <a:ext cx="11101135" cy="1809500"/>
          </a:xfrm>
        </p:spPr>
        <p:txBody>
          <a:bodyPr/>
          <a:lstStyle/>
          <a:p>
            <a:r>
              <a:rPr lang="en-US" altLang="en-US" dirty="0"/>
              <a:t>Complexity: Tower of Hanoi</a:t>
            </a:r>
          </a:p>
        </p:txBody>
      </p:sp>
      <p:graphicFrame>
        <p:nvGraphicFramePr>
          <p:cNvPr id="89092" name="Object 3">
            <a:extLst>
              <a:ext uri="{FF2B5EF4-FFF2-40B4-BE49-F238E27FC236}">
                <a16:creationId xmlns:a16="http://schemas.microsoft.com/office/drawing/2014/main" id="{F44B6370-0229-4C08-96CB-955C760F68C5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133600" y="1393826"/>
          <a:ext cx="821055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6095238" imgH="4571429" progId="Paint.Picture">
                  <p:embed/>
                </p:oleObj>
              </mc:Choice>
              <mc:Fallback>
                <p:oleObj name="Bitmap Image" r:id="rId3" imgW="6095238" imgH="4571429" progId="Paint.Picture">
                  <p:embed/>
                  <p:pic>
                    <p:nvPicPr>
                      <p:cNvPr id="89092" name="Object 3">
                        <a:extLst>
                          <a:ext uri="{FF2B5EF4-FFF2-40B4-BE49-F238E27FC236}">
                            <a16:creationId xmlns:a16="http://schemas.microsoft.com/office/drawing/2014/main" id="{F44B6370-0229-4C08-96CB-955C760F6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393826"/>
                        <a:ext cx="821055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5">
            <a:extLst>
              <a:ext uri="{FF2B5EF4-FFF2-40B4-BE49-F238E27FC236}">
                <a16:creationId xmlns:a16="http://schemas.microsoft.com/office/drawing/2014/main" id="{3E270D99-BD19-4390-A8F5-6B4EC0E2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7621A906-DEBD-4D7F-9BA4-A929F7C270DA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31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0116" name="Object 3">
            <a:extLst>
              <a:ext uri="{FF2B5EF4-FFF2-40B4-BE49-F238E27FC236}">
                <a16:creationId xmlns:a16="http://schemas.microsoft.com/office/drawing/2014/main" id="{B995FF0C-4ABE-4116-8A5E-149533631F45}"/>
              </a:ext>
            </a:extLst>
          </p:cNvPr>
          <p:cNvGraphicFramePr>
            <a:graphicFrameLocks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377927"/>
              </p:ext>
            </p:extLst>
          </p:nvPr>
        </p:nvGraphicFramePr>
        <p:xfrm>
          <a:off x="3200400" y="113506"/>
          <a:ext cx="8839200" cy="66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6095238" imgH="4571429" progId="Paint.Picture">
                  <p:embed/>
                </p:oleObj>
              </mc:Choice>
              <mc:Fallback>
                <p:oleObj name="Bitmap Image" r:id="rId3" imgW="6095238" imgH="4571429" progId="Paint.Picture">
                  <p:embed/>
                  <p:pic>
                    <p:nvPicPr>
                      <p:cNvPr id="90116" name="Object 3">
                        <a:extLst>
                          <a:ext uri="{FF2B5EF4-FFF2-40B4-BE49-F238E27FC236}">
                            <a16:creationId xmlns:a16="http://schemas.microsoft.com/office/drawing/2014/main" id="{B995FF0C-4ABE-4116-8A5E-149533631F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13506"/>
                        <a:ext cx="8839200" cy="663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Rectangle 2">
            <a:extLst>
              <a:ext uri="{FF2B5EF4-FFF2-40B4-BE49-F238E27FC236}">
                <a16:creationId xmlns:a16="http://schemas.microsoft.com/office/drawing/2014/main" id="{E64CD55C-C114-4818-AC29-F8B4C52625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88913"/>
            <a:ext cx="2822448" cy="839787"/>
          </a:xfrm>
        </p:spPr>
        <p:txBody>
          <a:bodyPr/>
          <a:lstStyle/>
          <a:p>
            <a:r>
              <a:rPr lang="en-US" altLang="en-US" sz="2000" dirty="0"/>
              <a:t>Complexity:</a:t>
            </a:r>
            <a:br>
              <a:rPr lang="en-US" altLang="en-US" sz="2000" dirty="0"/>
            </a:br>
            <a:r>
              <a:rPr lang="en-US" altLang="en-US" sz="2000" dirty="0"/>
              <a:t>Tower of Hanoi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FF5DE-F1AC-43AD-BBE4-5E8EDAB2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94" y="1428467"/>
            <a:ext cx="5201376" cy="2000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95B42-5748-4832-8FF1-8AE1778C2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31" y="1233345"/>
            <a:ext cx="2095500" cy="2390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F9D4D0-E0D7-423E-9BE4-F06984AF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227" y="3845490"/>
            <a:ext cx="6399546" cy="27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56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99ADC-87A7-4F10-8553-D8368F7A4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7" y="2038156"/>
            <a:ext cx="5087060" cy="2781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5D765-FCDB-40A4-BE8B-011215DFA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3840"/>
            <a:ext cx="5591955" cy="301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80DF2-2A0C-444E-A300-64050CFB326C}"/>
              </a:ext>
            </a:extLst>
          </p:cNvPr>
          <p:cNvSpPr txBox="1"/>
          <p:nvPr/>
        </p:nvSpPr>
        <p:spPr>
          <a:xfrm>
            <a:off x="7030232" y="5239103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Are we going to find the solution?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1717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92235-2741-4CA0-8935-214AEC501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104" y="571101"/>
            <a:ext cx="2543530" cy="2857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23F7E-6501-4BCA-A406-715CD5791EE9}"/>
              </a:ext>
            </a:extLst>
          </p:cNvPr>
          <p:cNvSpPr txBox="1"/>
          <p:nvPr/>
        </p:nvSpPr>
        <p:spPr>
          <a:xfrm>
            <a:off x="1882035" y="342900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Infinite loop..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4889C-D9C6-4EAB-B5AB-8F00DCF9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569" b="13891"/>
          <a:stretch/>
        </p:blipFill>
        <p:spPr>
          <a:xfrm>
            <a:off x="6096000" y="1376486"/>
            <a:ext cx="1432142" cy="1304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78AE5-3402-4AE8-B44D-FCACAFB1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324" y="4246016"/>
            <a:ext cx="4953691" cy="2400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72309-E6C9-4969-B638-F87B4B652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324" y="3725990"/>
            <a:ext cx="341995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06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5FAC0-EC48-4118-B318-35FF27BE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544558"/>
            <a:ext cx="5582429" cy="2762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6FB6A-2D5E-44A4-9DB0-9CD40703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738" y="906559"/>
            <a:ext cx="4953691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145B6-E639-4126-8040-B23D161A6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738" y="386533"/>
            <a:ext cx="3419952" cy="4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1071A-5E61-4E39-B477-F3E62FC2AACF}"/>
              </a:ext>
            </a:extLst>
          </p:cNvPr>
          <p:cNvSpPr txBox="1"/>
          <p:nvPr/>
        </p:nvSpPr>
        <p:spPr>
          <a:xfrm>
            <a:off x="3485367" y="4012806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is the Structure to ADD or Remove from Frontiers?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9026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739D2-C53A-43FD-A4B3-469D12C2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65" y="458404"/>
            <a:ext cx="3419952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53F41-FC2A-47D9-AB91-ABEF75E6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5" y="1107994"/>
            <a:ext cx="4953691" cy="533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206E3-41F9-42CE-BE39-B365D6A1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65" y="1786163"/>
            <a:ext cx="3610479" cy="495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7C78A-1D41-4AE9-B995-EE761D9BF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65" y="2426227"/>
            <a:ext cx="4810796" cy="543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061DC-EB5B-4463-A6E5-24C821EDC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732" y="1964200"/>
            <a:ext cx="3048425" cy="924054"/>
          </a:xfrm>
          <a:prstGeom prst="rect">
            <a:avLst/>
          </a:prstGeom>
        </p:spPr>
      </p:pic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4D0E2C7C-F1E8-4AC5-92B7-D81D06ECD18D}"/>
              </a:ext>
            </a:extLst>
          </p:cNvPr>
          <p:cNvSpPr/>
          <p:nvPr/>
        </p:nvSpPr>
        <p:spPr>
          <a:xfrm>
            <a:off x="5671366" y="2178542"/>
            <a:ext cx="901874" cy="4953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79F06C22-5A85-40FA-9D30-92B0CE4E500E}"/>
              </a:ext>
            </a:extLst>
          </p:cNvPr>
          <p:cNvSpPr/>
          <p:nvPr/>
        </p:nvSpPr>
        <p:spPr>
          <a:xfrm>
            <a:off x="5645063" y="791874"/>
            <a:ext cx="901874" cy="4953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78EC0A-6522-41D9-9D70-B073F8FCB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244" y="482219"/>
            <a:ext cx="3048425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7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8856E-1C02-4B50-904E-20E034E3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0" y="900289"/>
            <a:ext cx="4239217" cy="2629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991948-633D-4C60-B8A9-984ED852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05" y="297147"/>
            <a:ext cx="1762371" cy="276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5B67E-CCC5-4D0E-84FB-19B113EDB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429" y="900289"/>
            <a:ext cx="4201111" cy="2638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A435B-D7AB-4B1C-9C98-E11FB0E0C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75" y="3955403"/>
            <a:ext cx="4191585" cy="2572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9FBE05-1B07-4387-B06B-17851C7BF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244" y="3941112"/>
            <a:ext cx="4153480" cy="2619741"/>
          </a:xfrm>
          <a:prstGeom prst="rect">
            <a:avLst/>
          </a:prstGeom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5F6873A2-3584-47AF-A79C-3AF956EA38B8}"/>
              </a:ext>
            </a:extLst>
          </p:cNvPr>
          <p:cNvSpPr/>
          <p:nvPr/>
        </p:nvSpPr>
        <p:spPr>
          <a:xfrm>
            <a:off x="4864275" y="1926823"/>
            <a:ext cx="701457" cy="57619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7674A68E-5E48-4613-AD76-CD5F90BDB04A}"/>
              </a:ext>
            </a:extLst>
          </p:cNvPr>
          <p:cNvSpPr/>
          <p:nvPr/>
        </p:nvSpPr>
        <p:spPr>
          <a:xfrm rot="8589309">
            <a:off x="4851748" y="3476452"/>
            <a:ext cx="701457" cy="57619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87586742-F632-49FC-8263-5D70FDF00ADF}"/>
              </a:ext>
            </a:extLst>
          </p:cNvPr>
          <p:cNvSpPr/>
          <p:nvPr/>
        </p:nvSpPr>
        <p:spPr>
          <a:xfrm>
            <a:off x="4851747" y="4962883"/>
            <a:ext cx="701457" cy="57619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0843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8856E-1C02-4B50-904E-20E034E3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0" y="900289"/>
            <a:ext cx="4239217" cy="2629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991948-633D-4C60-B8A9-984ED852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05" y="297147"/>
            <a:ext cx="1762371" cy="276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5B67E-CCC5-4D0E-84FB-19B113EDB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429" y="900289"/>
            <a:ext cx="4201111" cy="2638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A435B-D7AB-4B1C-9C98-E11FB0E0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75" y="3955403"/>
            <a:ext cx="4191585" cy="2572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9FBE05-1B07-4387-B06B-17851C7BF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244" y="3941112"/>
            <a:ext cx="4153480" cy="2619741"/>
          </a:xfrm>
          <a:prstGeom prst="rect">
            <a:avLst/>
          </a:prstGeom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5F6873A2-3584-47AF-A79C-3AF956EA38B8}"/>
              </a:ext>
            </a:extLst>
          </p:cNvPr>
          <p:cNvSpPr/>
          <p:nvPr/>
        </p:nvSpPr>
        <p:spPr>
          <a:xfrm>
            <a:off x="4864275" y="1926823"/>
            <a:ext cx="701457" cy="57619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7674A68E-5E48-4613-AD76-CD5F90BDB04A}"/>
              </a:ext>
            </a:extLst>
          </p:cNvPr>
          <p:cNvSpPr/>
          <p:nvPr/>
        </p:nvSpPr>
        <p:spPr>
          <a:xfrm rot="8589309">
            <a:off x="4851748" y="3476452"/>
            <a:ext cx="701457" cy="57619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87586742-F632-49FC-8263-5D70FDF00ADF}"/>
              </a:ext>
            </a:extLst>
          </p:cNvPr>
          <p:cNvSpPr/>
          <p:nvPr/>
        </p:nvSpPr>
        <p:spPr>
          <a:xfrm>
            <a:off x="4851747" y="4962883"/>
            <a:ext cx="701457" cy="57619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17FD1-B1EC-4ED0-AF3E-87AACD9026A2}"/>
              </a:ext>
            </a:extLst>
          </p:cNvPr>
          <p:cNvSpPr txBox="1"/>
          <p:nvPr/>
        </p:nvSpPr>
        <p:spPr>
          <a:xfrm>
            <a:off x="10034426" y="3429000"/>
            <a:ext cx="2429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Finding solutions? Optimal Solutions?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383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656A8-09FE-43ED-88B2-19DE0B1CF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05" y="780680"/>
            <a:ext cx="2467319" cy="2648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77C7C1-44D6-45DB-AF20-11D4364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05" y="297147"/>
            <a:ext cx="1762371" cy="276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43B8A-AB5E-48BB-ABAE-443B73844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260" y="847365"/>
            <a:ext cx="2438740" cy="2581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8D3535-DB0D-4D87-9FE6-FD6545E2841D}"/>
              </a:ext>
            </a:extLst>
          </p:cNvPr>
          <p:cNvSpPr txBox="1"/>
          <p:nvPr/>
        </p:nvSpPr>
        <p:spPr>
          <a:xfrm>
            <a:off x="6366353" y="210484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always optimal…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B7E7B-1818-4901-BB70-991E85E7F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05" y="5268217"/>
            <a:ext cx="1962424" cy="304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325F09-1052-4C96-A2D0-506203F63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324" y="3967873"/>
            <a:ext cx="2514951" cy="260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65533F-27F2-4417-AE85-2103AB826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170" y="3967873"/>
            <a:ext cx="2448267" cy="2648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659892-6299-4F6C-8B82-BD9A8D89E57B}"/>
              </a:ext>
            </a:extLst>
          </p:cNvPr>
          <p:cNvSpPr txBox="1"/>
          <p:nvPr/>
        </p:nvSpPr>
        <p:spPr>
          <a:xfrm>
            <a:off x="8116437" y="5107367"/>
            <a:ext cx="6231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optimal…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205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54112-CA26-4157-8764-69A2335C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538" y="1629000"/>
            <a:ext cx="3424924" cy="3600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6EC0ED2-5E97-4713-9A68-8103E3AE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04" y="2884952"/>
            <a:ext cx="4554821" cy="2186096"/>
          </a:xfrm>
        </p:spPr>
        <p:txBody>
          <a:bodyPr anchor="b">
            <a:normAutofit fontScale="90000"/>
          </a:bodyPr>
          <a:lstStyle/>
          <a:p>
            <a:r>
              <a:rPr lang="en-CA" dirty="0"/>
              <a:t>How to move from Start to Goal?</a:t>
            </a:r>
          </a:p>
        </p:txBody>
      </p:sp>
    </p:spTree>
    <p:extLst>
      <p:ext uri="{BB962C8B-B14F-4D97-AF65-F5344CB8AC3E}">
        <p14:creationId xmlns:p14="http://schemas.microsoft.com/office/powerpoint/2010/main" val="1795569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2C07D-A20D-47E2-9EC1-277CFA01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6" y="470749"/>
            <a:ext cx="1962424" cy="304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DB0F0-2F8F-4561-A9E9-314CE568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6" y="1796453"/>
            <a:ext cx="4220164" cy="2638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D8B2F5-92E8-4540-88B2-9A490B8A8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232" y="1844084"/>
            <a:ext cx="4172532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E94C5-4868-4737-A954-33A298950218}"/>
              </a:ext>
            </a:extLst>
          </p:cNvPr>
          <p:cNvSpPr txBox="1"/>
          <p:nvPr/>
        </p:nvSpPr>
        <p:spPr>
          <a:xfrm>
            <a:off x="2834014" y="5086775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 explorations, and more Memory.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F18A18-CD1E-4CF6-BFA3-6125B061D5E9}"/>
              </a:ext>
            </a:extLst>
          </p:cNvPr>
          <p:cNvSpPr txBox="1"/>
          <p:nvPr/>
        </p:nvSpPr>
        <p:spPr>
          <a:xfrm>
            <a:off x="654485" y="5740920"/>
            <a:ext cx="11683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https://www.pythonsandbox.com/code/pythonsandbox_u7210_noklmSiQCyijkAVyN4ZiucGO_v1.py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FA41F-6CC2-4B8B-9976-C05CEACA5410}"/>
              </a:ext>
            </a:extLst>
          </p:cNvPr>
          <p:cNvSpPr txBox="1"/>
          <p:nvPr/>
        </p:nvSpPr>
        <p:spPr>
          <a:xfrm>
            <a:off x="654484" y="6387251"/>
            <a:ext cx="11683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https://raw.githubusercontent.com/tonypdavis/Depth-First-Search--DFS-/main/DFSv2.py</a:t>
            </a:r>
          </a:p>
        </p:txBody>
      </p:sp>
    </p:spTree>
    <p:extLst>
      <p:ext uri="{BB962C8B-B14F-4D97-AF65-F5344CB8AC3E}">
        <p14:creationId xmlns:p14="http://schemas.microsoft.com/office/powerpoint/2010/main" val="2005894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6C2F6-86E2-4C58-9B65-BBC8ECEE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237" y="1681083"/>
            <a:ext cx="4906060" cy="301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8C4CB4-199E-4AA5-8EE7-2E9ACFCEF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05" y="297147"/>
            <a:ext cx="1762371" cy="27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41A0A-F98D-4AA0-987A-1B02637BE22E}"/>
              </a:ext>
            </a:extLst>
          </p:cNvPr>
          <p:cNvSpPr txBox="1"/>
          <p:nvPr/>
        </p:nvSpPr>
        <p:spPr>
          <a:xfrm>
            <a:off x="5389341" y="5176917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[01356472]</a:t>
            </a:r>
          </a:p>
        </p:txBody>
      </p:sp>
    </p:spTree>
    <p:extLst>
      <p:ext uri="{BB962C8B-B14F-4D97-AF65-F5344CB8AC3E}">
        <p14:creationId xmlns:p14="http://schemas.microsoft.com/office/powerpoint/2010/main" val="813953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B6488-56C1-4628-9537-B0DB88FB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9" y="1276541"/>
            <a:ext cx="4277322" cy="2876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41F9AF-8740-4E2D-9343-8D634D199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05" y="297147"/>
            <a:ext cx="1762371" cy="27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F38C7-49CF-46E8-983A-F86BD0751C2F}"/>
              </a:ext>
            </a:extLst>
          </p:cNvPr>
          <p:cNvSpPr txBox="1"/>
          <p:nvPr/>
        </p:nvSpPr>
        <p:spPr>
          <a:xfrm>
            <a:off x="5502057" y="442491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[01356472]</a:t>
            </a:r>
          </a:p>
        </p:txBody>
      </p:sp>
    </p:spTree>
    <p:extLst>
      <p:ext uri="{BB962C8B-B14F-4D97-AF65-F5344CB8AC3E}">
        <p14:creationId xmlns:p14="http://schemas.microsoft.com/office/powerpoint/2010/main" val="2413708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B3E0D-7617-43F6-AAAC-9AAD77D7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2" y="1216946"/>
            <a:ext cx="7154273" cy="4248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476B-CE94-43B8-831D-B30E54285AB3}"/>
              </a:ext>
            </a:extLst>
          </p:cNvPr>
          <p:cNvSpPr txBox="1"/>
          <p:nvPr/>
        </p:nvSpPr>
        <p:spPr>
          <a:xfrm>
            <a:off x="391438" y="74226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Solve with DFS</a:t>
            </a:r>
          </a:p>
        </p:txBody>
      </p:sp>
    </p:spTree>
    <p:extLst>
      <p:ext uri="{BB962C8B-B14F-4D97-AF65-F5344CB8AC3E}">
        <p14:creationId xmlns:p14="http://schemas.microsoft.com/office/powerpoint/2010/main" val="3996663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33E5E-5F54-49EC-87A6-4A50C3D2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6" y="470749"/>
            <a:ext cx="1962424" cy="304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D022AE-119E-41C8-8216-FAA06647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237" y="1681083"/>
            <a:ext cx="4906060" cy="301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494A0-2E0E-4617-A555-BCC0A11B5A9F}"/>
              </a:ext>
            </a:extLst>
          </p:cNvPr>
          <p:cNvSpPr txBox="1"/>
          <p:nvPr/>
        </p:nvSpPr>
        <p:spPr>
          <a:xfrm>
            <a:off x="5589739" y="499225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[01234756]</a:t>
            </a:r>
          </a:p>
        </p:txBody>
      </p:sp>
    </p:spTree>
    <p:extLst>
      <p:ext uri="{BB962C8B-B14F-4D97-AF65-F5344CB8AC3E}">
        <p14:creationId xmlns:p14="http://schemas.microsoft.com/office/powerpoint/2010/main" val="73735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A2D8D-DF0D-4FDB-BAFE-32D7F31B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0" y="1323681"/>
            <a:ext cx="7411484" cy="4210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58D2C-4250-41CD-9F37-C7436FFEAC89}"/>
              </a:ext>
            </a:extLst>
          </p:cNvPr>
          <p:cNvSpPr txBox="1"/>
          <p:nvPr/>
        </p:nvSpPr>
        <p:spPr>
          <a:xfrm>
            <a:off x="291230" y="85499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Solve with BFS</a:t>
            </a:r>
          </a:p>
        </p:txBody>
      </p:sp>
    </p:spTree>
    <p:extLst>
      <p:ext uri="{BB962C8B-B14F-4D97-AF65-F5344CB8AC3E}">
        <p14:creationId xmlns:p14="http://schemas.microsoft.com/office/powerpoint/2010/main" val="2579955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1E8A9-D905-4B55-837F-68E1E889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3" y="1825669"/>
            <a:ext cx="3055528" cy="2832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3CA98-6126-422F-B324-281E4548C5F3}"/>
              </a:ext>
            </a:extLst>
          </p:cNvPr>
          <p:cNvSpPr txBox="1"/>
          <p:nvPr/>
        </p:nvSpPr>
        <p:spPr>
          <a:xfrm>
            <a:off x="403964" y="118067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Depth limited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EEC3B-BF4E-464B-8F1B-C2C87994B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06" y="1149897"/>
            <a:ext cx="1638529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03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AF8C4-B6F7-465D-B9A5-234AA492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9" y="1847629"/>
            <a:ext cx="5239481" cy="3162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8623AD-E3C2-45C0-BEFD-6FB86E599186}"/>
              </a:ext>
            </a:extLst>
          </p:cNvPr>
          <p:cNvSpPr txBox="1"/>
          <p:nvPr/>
        </p:nvSpPr>
        <p:spPr>
          <a:xfrm>
            <a:off x="419909" y="1230775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uninformed cost search strategy</a:t>
            </a:r>
          </a:p>
        </p:txBody>
      </p:sp>
    </p:spTree>
    <p:extLst>
      <p:ext uri="{BB962C8B-B14F-4D97-AF65-F5344CB8AC3E}">
        <p14:creationId xmlns:p14="http://schemas.microsoft.com/office/powerpoint/2010/main" val="38915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7A4BA85-EC21-4E7F-A009-9B001F0905F3}"/>
              </a:ext>
            </a:extLst>
          </p:cNvPr>
          <p:cNvSpPr/>
          <p:nvPr/>
        </p:nvSpPr>
        <p:spPr>
          <a:xfrm>
            <a:off x="3363237" y="864295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756683-3707-4413-BADD-AF01194864B3}"/>
              </a:ext>
            </a:extLst>
          </p:cNvPr>
          <p:cNvSpPr/>
          <p:nvPr/>
        </p:nvSpPr>
        <p:spPr>
          <a:xfrm>
            <a:off x="1273479" y="1931095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1DEBC8-DBFC-44C2-9CA6-58DFDE89F878}"/>
              </a:ext>
            </a:extLst>
          </p:cNvPr>
          <p:cNvSpPr/>
          <p:nvPr/>
        </p:nvSpPr>
        <p:spPr>
          <a:xfrm>
            <a:off x="2774514" y="1931095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2E93A2-85D7-4E63-B1F9-A65976A0D871}"/>
              </a:ext>
            </a:extLst>
          </p:cNvPr>
          <p:cNvSpPr/>
          <p:nvPr/>
        </p:nvSpPr>
        <p:spPr>
          <a:xfrm>
            <a:off x="4294336" y="1931095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476DE6-99F9-4368-81D9-5973EBEF4744}"/>
              </a:ext>
            </a:extLst>
          </p:cNvPr>
          <p:cNvSpPr/>
          <p:nvPr/>
        </p:nvSpPr>
        <p:spPr>
          <a:xfrm>
            <a:off x="5757789" y="1931094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729988-E959-437E-93B4-814F7F1A68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775986" y="1377493"/>
            <a:ext cx="1673467" cy="641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DDDDF1-6843-4A9E-8F06-6DCD9D9B7FE8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3068876" y="1465544"/>
            <a:ext cx="588723" cy="46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2DF536-8656-4466-A31D-9ABB012301D9}"/>
              </a:ext>
            </a:extLst>
          </p:cNvPr>
          <p:cNvCxnSpPr>
            <a:cxnSpLocks/>
            <a:stCxn id="5" idx="0"/>
            <a:endCxn id="2" idx="5"/>
          </p:cNvCxnSpPr>
          <p:nvPr/>
        </p:nvCxnSpPr>
        <p:spPr>
          <a:xfrm flipH="1" flipV="1">
            <a:off x="3865744" y="1377493"/>
            <a:ext cx="722954" cy="55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D52241-F96E-4389-8960-D6F9DB27F19B}"/>
              </a:ext>
            </a:extLst>
          </p:cNvPr>
          <p:cNvCxnSpPr>
            <a:cxnSpLocks/>
            <a:stCxn id="22" idx="0"/>
            <a:endCxn id="6" idx="4"/>
          </p:cNvCxnSpPr>
          <p:nvPr/>
        </p:nvCxnSpPr>
        <p:spPr>
          <a:xfrm flipV="1">
            <a:off x="5578862" y="2532343"/>
            <a:ext cx="473289" cy="149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98E45C-BDD2-495D-8D44-A8288CBCB2C4}"/>
              </a:ext>
            </a:extLst>
          </p:cNvPr>
          <p:cNvCxnSpPr>
            <a:cxnSpLocks/>
            <a:stCxn id="6" idx="0"/>
            <a:endCxn id="2" idx="7"/>
          </p:cNvCxnSpPr>
          <p:nvPr/>
        </p:nvCxnSpPr>
        <p:spPr>
          <a:xfrm flipH="1" flipV="1">
            <a:off x="3865744" y="952346"/>
            <a:ext cx="2186407" cy="978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AE4C8CB-8031-4B54-B62D-61632D7880A9}"/>
              </a:ext>
            </a:extLst>
          </p:cNvPr>
          <p:cNvSpPr/>
          <p:nvPr/>
        </p:nvSpPr>
        <p:spPr>
          <a:xfrm>
            <a:off x="6887219" y="2829836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C8A84D-3FA0-4D52-9549-B479286C70F4}"/>
              </a:ext>
            </a:extLst>
          </p:cNvPr>
          <p:cNvSpPr/>
          <p:nvPr/>
        </p:nvSpPr>
        <p:spPr>
          <a:xfrm>
            <a:off x="5284500" y="4025033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766820-7E7E-4E8D-BD08-056E0B85EE76}"/>
              </a:ext>
            </a:extLst>
          </p:cNvPr>
          <p:cNvCxnSpPr>
            <a:cxnSpLocks/>
            <a:stCxn id="6" idx="5"/>
            <a:endCxn id="21" idx="1"/>
          </p:cNvCxnSpPr>
          <p:nvPr/>
        </p:nvCxnSpPr>
        <p:spPr>
          <a:xfrm>
            <a:off x="6260296" y="2444292"/>
            <a:ext cx="713139" cy="473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E696333-98A5-4323-989C-28F2A6FE9B74}"/>
              </a:ext>
            </a:extLst>
          </p:cNvPr>
          <p:cNvSpPr/>
          <p:nvPr/>
        </p:nvSpPr>
        <p:spPr>
          <a:xfrm>
            <a:off x="6887219" y="3940114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9891F4-EA07-4497-B04D-C3565168ACA3}"/>
              </a:ext>
            </a:extLst>
          </p:cNvPr>
          <p:cNvSpPr/>
          <p:nvPr/>
        </p:nvSpPr>
        <p:spPr>
          <a:xfrm>
            <a:off x="3155091" y="4179154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7857C2-6BC0-47DD-8451-46D38632C842}"/>
              </a:ext>
            </a:extLst>
          </p:cNvPr>
          <p:cNvSpPr/>
          <p:nvPr/>
        </p:nvSpPr>
        <p:spPr>
          <a:xfrm>
            <a:off x="684756" y="3886516"/>
            <a:ext cx="588723" cy="60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8C3C3A-B659-4A56-B760-9315B3B7D3FF}"/>
              </a:ext>
            </a:extLst>
          </p:cNvPr>
          <p:cNvCxnSpPr>
            <a:cxnSpLocks/>
            <a:stCxn id="3" idx="3"/>
            <a:endCxn id="28" idx="0"/>
          </p:cNvCxnSpPr>
          <p:nvPr/>
        </p:nvCxnSpPr>
        <p:spPr>
          <a:xfrm flipH="1">
            <a:off x="979118" y="2444293"/>
            <a:ext cx="380577" cy="144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B16787-C5A0-4128-A958-4CDA9D566C1E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1862202" y="2195552"/>
            <a:ext cx="912312" cy="36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2821DF-D66B-4A9E-9B4B-4DD704FACD94}"/>
              </a:ext>
            </a:extLst>
          </p:cNvPr>
          <p:cNvCxnSpPr>
            <a:cxnSpLocks/>
            <a:stCxn id="4" idx="3"/>
            <a:endCxn id="3" idx="5"/>
          </p:cNvCxnSpPr>
          <p:nvPr/>
        </p:nvCxnSpPr>
        <p:spPr>
          <a:xfrm flipH="1">
            <a:off x="1775986" y="2444293"/>
            <a:ext cx="1084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83E63F-C076-4292-94CF-EB6AEE1DB05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3363237" y="2231720"/>
            <a:ext cx="9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5E6775-B7B8-43E5-8E5D-4A066C0176FE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>
          <a:xfrm flipH="1">
            <a:off x="4883059" y="2231719"/>
            <a:ext cx="8747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5C0E4F-BEBA-471D-9331-22042F4D1D51}"/>
              </a:ext>
            </a:extLst>
          </p:cNvPr>
          <p:cNvCxnSpPr>
            <a:cxnSpLocks/>
            <a:stCxn id="2" idx="6"/>
            <a:endCxn id="6" idx="1"/>
          </p:cNvCxnSpPr>
          <p:nvPr/>
        </p:nvCxnSpPr>
        <p:spPr>
          <a:xfrm>
            <a:off x="3951960" y="1164920"/>
            <a:ext cx="1892045" cy="85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D41FAF-9288-42A6-9320-DE3052D0767F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5873223" y="4240739"/>
            <a:ext cx="1013996" cy="84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9B73DE-603E-4FEA-B44D-B4E6F88449CB}"/>
              </a:ext>
            </a:extLst>
          </p:cNvPr>
          <p:cNvCxnSpPr>
            <a:cxnSpLocks/>
            <a:stCxn id="21" idx="4"/>
            <a:endCxn id="26" idx="0"/>
          </p:cNvCxnSpPr>
          <p:nvPr/>
        </p:nvCxnSpPr>
        <p:spPr>
          <a:xfrm>
            <a:off x="7181581" y="3431085"/>
            <a:ext cx="0" cy="50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86E220D-0EE4-43FA-92B9-22722563F70C}"/>
              </a:ext>
            </a:extLst>
          </p:cNvPr>
          <p:cNvCxnSpPr>
            <a:cxnSpLocks/>
            <a:stCxn id="5" idx="4"/>
            <a:endCxn id="22" idx="1"/>
          </p:cNvCxnSpPr>
          <p:nvPr/>
        </p:nvCxnSpPr>
        <p:spPr>
          <a:xfrm>
            <a:off x="4588698" y="2532344"/>
            <a:ext cx="782018" cy="158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39F31E-06F2-4343-BC2F-7BF5FD03E7AF}"/>
              </a:ext>
            </a:extLst>
          </p:cNvPr>
          <p:cNvCxnSpPr>
            <a:cxnSpLocks/>
            <a:stCxn id="5" idx="4"/>
            <a:endCxn id="27" idx="0"/>
          </p:cNvCxnSpPr>
          <p:nvPr/>
        </p:nvCxnSpPr>
        <p:spPr>
          <a:xfrm flipH="1">
            <a:off x="3449453" y="2532344"/>
            <a:ext cx="1139245" cy="164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E651179-CAF6-4D81-A696-71A19F48B565}"/>
              </a:ext>
            </a:extLst>
          </p:cNvPr>
          <p:cNvSpPr txBox="1"/>
          <p:nvPr/>
        </p:nvSpPr>
        <p:spPr>
          <a:xfrm>
            <a:off x="4931075" y="1309553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9910F05-5041-4253-B5CF-28E9D01559C9}"/>
              </a:ext>
            </a:extLst>
          </p:cNvPr>
          <p:cNvSpPr txBox="1"/>
          <p:nvPr/>
        </p:nvSpPr>
        <p:spPr>
          <a:xfrm>
            <a:off x="4664585" y="1410131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226AE-6BBC-4A73-A1F9-A6344EFC0030}"/>
              </a:ext>
            </a:extLst>
          </p:cNvPr>
          <p:cNvSpPr txBox="1"/>
          <p:nvPr/>
        </p:nvSpPr>
        <p:spPr>
          <a:xfrm>
            <a:off x="2463256" y="1509173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BDFB73E-116A-4E9F-BA7C-869B469AE86A}"/>
              </a:ext>
            </a:extLst>
          </p:cNvPr>
          <p:cNvSpPr txBox="1"/>
          <p:nvPr/>
        </p:nvSpPr>
        <p:spPr>
          <a:xfrm>
            <a:off x="3194982" y="1533855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2416CD-9AD5-44FD-8354-CBB3AD8A70DB}"/>
              </a:ext>
            </a:extLst>
          </p:cNvPr>
          <p:cNvSpPr txBox="1"/>
          <p:nvPr/>
        </p:nvSpPr>
        <p:spPr>
          <a:xfrm>
            <a:off x="3667413" y="2029031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0594CD-B86E-461B-9986-50E03D91F8F0}"/>
              </a:ext>
            </a:extLst>
          </p:cNvPr>
          <p:cNvSpPr txBox="1"/>
          <p:nvPr/>
        </p:nvSpPr>
        <p:spPr>
          <a:xfrm>
            <a:off x="2156563" y="2010185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CE82D5-0188-4420-BE57-3DB81E674FE8}"/>
              </a:ext>
            </a:extLst>
          </p:cNvPr>
          <p:cNvSpPr txBox="1"/>
          <p:nvPr/>
        </p:nvSpPr>
        <p:spPr>
          <a:xfrm>
            <a:off x="2166378" y="2289720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7B7B20-8DFC-40AF-8F4D-0A67CD025F6A}"/>
              </a:ext>
            </a:extLst>
          </p:cNvPr>
          <p:cNvSpPr txBox="1"/>
          <p:nvPr/>
        </p:nvSpPr>
        <p:spPr>
          <a:xfrm>
            <a:off x="872218" y="3024764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CB63F6-FC13-4751-9622-7EB3B33D57A8}"/>
              </a:ext>
            </a:extLst>
          </p:cNvPr>
          <p:cNvSpPr txBox="1"/>
          <p:nvPr/>
        </p:nvSpPr>
        <p:spPr>
          <a:xfrm>
            <a:off x="3729621" y="3378443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3CCABE-BDB1-4F27-81C3-05987CF1598F}"/>
              </a:ext>
            </a:extLst>
          </p:cNvPr>
          <p:cNvSpPr txBox="1"/>
          <p:nvPr/>
        </p:nvSpPr>
        <p:spPr>
          <a:xfrm>
            <a:off x="4958947" y="3385657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7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B0047D-C32B-403A-8754-B7B44F08945E}"/>
              </a:ext>
            </a:extLst>
          </p:cNvPr>
          <p:cNvSpPr txBox="1"/>
          <p:nvPr/>
        </p:nvSpPr>
        <p:spPr>
          <a:xfrm>
            <a:off x="5610608" y="3267518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FF5128-CD30-485B-AA9C-D7B760199C9F}"/>
              </a:ext>
            </a:extLst>
          </p:cNvPr>
          <p:cNvSpPr txBox="1"/>
          <p:nvPr/>
        </p:nvSpPr>
        <p:spPr>
          <a:xfrm>
            <a:off x="6472814" y="2496423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81FB0B-E647-4DA5-BDFB-1FF45EEF0313}"/>
              </a:ext>
            </a:extLst>
          </p:cNvPr>
          <p:cNvSpPr txBox="1"/>
          <p:nvPr/>
        </p:nvSpPr>
        <p:spPr>
          <a:xfrm>
            <a:off x="7034399" y="3517184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7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1870C5A-8B4B-43E8-A5D4-18C03F933DDF}"/>
              </a:ext>
            </a:extLst>
          </p:cNvPr>
          <p:cNvSpPr txBox="1"/>
          <p:nvPr/>
        </p:nvSpPr>
        <p:spPr>
          <a:xfrm>
            <a:off x="6151315" y="4104550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8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B21700-F0E8-4D91-9F17-CBDE6004DDF6}"/>
              </a:ext>
            </a:extLst>
          </p:cNvPr>
          <p:cNvSpPr txBox="1"/>
          <p:nvPr/>
        </p:nvSpPr>
        <p:spPr>
          <a:xfrm>
            <a:off x="5137319" y="2071918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D23B0C-AF69-4381-9AF1-DE1893F14E12}"/>
              </a:ext>
            </a:extLst>
          </p:cNvPr>
          <p:cNvSpPr txBox="1"/>
          <p:nvPr/>
        </p:nvSpPr>
        <p:spPr>
          <a:xfrm>
            <a:off x="4136723" y="1527408"/>
            <a:ext cx="29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7FE3F7-82BD-4D10-9926-85D0DADE3C9E}"/>
              </a:ext>
            </a:extLst>
          </p:cNvPr>
          <p:cNvSpPr txBox="1"/>
          <p:nvPr/>
        </p:nvSpPr>
        <p:spPr>
          <a:xfrm>
            <a:off x="212495" y="40378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0" i="0" dirty="0">
                <a:effectLst/>
                <a:latin typeface="Roboto" panose="02000000000000000000" pitchFamily="2" charset="0"/>
              </a:rPr>
              <a:t>Uniform Cost Search</a:t>
            </a:r>
          </a:p>
        </p:txBody>
      </p:sp>
    </p:spTree>
    <p:extLst>
      <p:ext uri="{BB962C8B-B14F-4D97-AF65-F5344CB8AC3E}">
        <p14:creationId xmlns:p14="http://schemas.microsoft.com/office/powerpoint/2010/main" val="275687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BECEE-8CB2-493C-8E13-17A1EC67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41" y="463276"/>
            <a:ext cx="3896269" cy="4553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28860-1EA2-41F4-A469-3461489EE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5" y="177359"/>
            <a:ext cx="3315163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1F5E9-5017-4491-A5D4-85C66AED9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067" y="2203958"/>
            <a:ext cx="1371791" cy="1448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C436B-F701-48E6-B780-1318BCF83456}"/>
              </a:ext>
            </a:extLst>
          </p:cNvPr>
          <p:cNvSpPr txBox="1"/>
          <p:nvPr/>
        </p:nvSpPr>
        <p:spPr>
          <a:xfrm>
            <a:off x="3398668" y="5436908"/>
            <a:ext cx="8252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5"/>
              </a:rPr>
              <a:t>https://www.cs.usfca.edu/~galles/visualization/DFS.html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56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66AAC-6DB5-4035-846F-1D55BE0A3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122" y="2607829"/>
            <a:ext cx="4554821" cy="2186096"/>
          </a:xfrm>
        </p:spPr>
        <p:txBody>
          <a:bodyPr anchor="b">
            <a:normAutofit fontScale="90000"/>
          </a:bodyPr>
          <a:lstStyle/>
          <a:p>
            <a:r>
              <a:rPr lang="en-CA" dirty="0"/>
              <a:t>How Google map solve searching problem?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027B3-5D64-41C5-9CEA-8E7F94B03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93" r="4696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10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96FAE-C913-4B00-8218-4F1A4086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8" y="706706"/>
            <a:ext cx="6220693" cy="331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9CDC0-88DE-425E-80CC-4872975A5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13" y="3429000"/>
            <a:ext cx="5820587" cy="3391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8786C-D299-4146-9361-3CA7486F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580" y="5249647"/>
            <a:ext cx="2419688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1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B3584-3419-47B3-A911-BB70BF3C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3" y="113837"/>
            <a:ext cx="6220693" cy="331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6ED43E-94A5-4BCF-837B-5BC1DCB45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185" y="61493"/>
            <a:ext cx="3543795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216FC6-C723-4AB1-B8CE-FF3B50E4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579" y="584598"/>
            <a:ext cx="2645228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D7574-7C44-4A47-BA6F-181BA82B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054" y="2082550"/>
            <a:ext cx="2798899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B98D9B-6EA9-4CA2-B955-281D0298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963" y="2074052"/>
            <a:ext cx="2702459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B443E-0812-4AF3-8F5B-415B06908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0963" y="5424907"/>
            <a:ext cx="2568515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D0715C-ACB1-4F91-9E69-2766D41B7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748" y="3766347"/>
            <a:ext cx="2598821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02296C-E092-435A-B843-1BF2FBCE9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6039" y="5327193"/>
            <a:ext cx="2736699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4EA7A2-5248-4015-8895-1AAA53D4E2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1812" y="584598"/>
            <a:ext cx="2867264" cy="1371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A4AF89-A4A7-44CF-AA0A-A2F35B7D3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5481" y="3762716"/>
            <a:ext cx="2677257" cy="1371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7E963C-1AC7-4B49-A6DD-8D9A865B2C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7059" y="5327193"/>
            <a:ext cx="2479661" cy="1371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78E8B31-C8AB-4873-A210-37EE0A1206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9579" y="3762716"/>
            <a:ext cx="2691685" cy="1371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0302E6-1B61-4850-8E88-0BA364ACEB01}"/>
              </a:ext>
            </a:extLst>
          </p:cNvPr>
          <p:cNvSpPr txBox="1"/>
          <p:nvPr/>
        </p:nvSpPr>
        <p:spPr>
          <a:xfrm>
            <a:off x="117193" y="3762716"/>
            <a:ext cx="2847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14"/>
              </a:rPr>
              <a:t>https://workshape.github.io/visual-graph-algorithms/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500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FF871-84B2-4EE0-82F7-8252CF03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51" y="1766655"/>
            <a:ext cx="5677692" cy="3324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5726E7-D5DA-4D9F-89F3-DCCD3F185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533" y="1766655"/>
            <a:ext cx="5630061" cy="3305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EBA0E-3B42-4853-BC98-2ADCF09E1B53}"/>
              </a:ext>
            </a:extLst>
          </p:cNvPr>
          <p:cNvSpPr txBox="1"/>
          <p:nvPr/>
        </p:nvSpPr>
        <p:spPr>
          <a:xfrm>
            <a:off x="2566792" y="5382889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BFS (Que.)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DC67E-F7A2-4FB5-9CBB-D42E2CAAB4AF}"/>
              </a:ext>
            </a:extLst>
          </p:cNvPr>
          <p:cNvSpPr txBox="1"/>
          <p:nvPr/>
        </p:nvSpPr>
        <p:spPr>
          <a:xfrm>
            <a:off x="8660704" y="5382889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DFS (Stack)</a:t>
            </a:r>
          </a:p>
        </p:txBody>
      </p:sp>
    </p:spTree>
    <p:extLst>
      <p:ext uri="{BB962C8B-B14F-4D97-AF65-F5344CB8AC3E}">
        <p14:creationId xmlns:p14="http://schemas.microsoft.com/office/powerpoint/2010/main" val="332749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EAA0D-AFB6-4EA1-BAFD-5B963B99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69" y="1231545"/>
            <a:ext cx="4115374" cy="2553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E5E45-3917-4454-97AE-E40D410E0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20" y="315672"/>
            <a:ext cx="1905266" cy="31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A157E-BC61-4DF0-83E3-45573F45C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20" y="1269650"/>
            <a:ext cx="4077269" cy="2514951"/>
          </a:xfrm>
          <a:prstGeom prst="rect">
            <a:avLst/>
          </a:prstGeom>
        </p:spPr>
      </p:pic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F87D098-EF83-414B-946B-B5C8B8AC860F}"/>
              </a:ext>
            </a:extLst>
          </p:cNvPr>
          <p:cNvSpPr/>
          <p:nvPr/>
        </p:nvSpPr>
        <p:spPr>
          <a:xfrm>
            <a:off x="4889738" y="2267211"/>
            <a:ext cx="1002082" cy="95197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CE252-F49C-4518-A368-093E19104AD6}"/>
              </a:ext>
            </a:extLst>
          </p:cNvPr>
          <p:cNvSpPr txBox="1"/>
          <p:nvPr/>
        </p:nvSpPr>
        <p:spPr>
          <a:xfrm>
            <a:off x="742167" y="4061142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Searching the entire Maze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55D1B4-5FAE-4A0E-891F-AAF09ABD4F4F}"/>
              </a:ext>
            </a:extLst>
          </p:cNvPr>
          <p:cNvSpPr txBox="1"/>
          <p:nvPr/>
        </p:nvSpPr>
        <p:spPr>
          <a:xfrm>
            <a:off x="6836079" y="4061142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Shall I move Right or Left?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A993F-DC87-485F-8F66-11A1C0E8416A}"/>
              </a:ext>
            </a:extLst>
          </p:cNvPr>
          <p:cNvSpPr txBox="1"/>
          <p:nvPr/>
        </p:nvSpPr>
        <p:spPr>
          <a:xfrm>
            <a:off x="7077206" y="4707015"/>
            <a:ext cx="4033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How Human solve it? Which option closer to the Goal?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4EA67-8503-4BA1-8D98-0D4CE8369CA7}"/>
              </a:ext>
            </a:extLst>
          </p:cNvPr>
          <p:cNvSpPr txBox="1"/>
          <p:nvPr/>
        </p:nvSpPr>
        <p:spPr>
          <a:xfrm>
            <a:off x="4044557" y="6104190"/>
            <a:ext cx="646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Can it be more Intelligent? </a:t>
            </a:r>
          </a:p>
        </p:txBody>
      </p:sp>
    </p:spTree>
    <p:extLst>
      <p:ext uri="{BB962C8B-B14F-4D97-AF65-F5344CB8AC3E}">
        <p14:creationId xmlns:p14="http://schemas.microsoft.com/office/powerpoint/2010/main" val="1604658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F59A0-84D9-4988-A145-AF67825A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2" y="956917"/>
            <a:ext cx="8811855" cy="4944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3F153-9C7E-4295-AB2B-58A07BB9F130}"/>
              </a:ext>
            </a:extLst>
          </p:cNvPr>
          <p:cNvSpPr txBox="1"/>
          <p:nvPr/>
        </p:nvSpPr>
        <p:spPr>
          <a:xfrm>
            <a:off x="214138" y="31825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dirty="0">
                <a:effectLst/>
                <a:latin typeface="sohne"/>
              </a:rPr>
              <a:t>Bidirectional Search</a:t>
            </a:r>
          </a:p>
        </p:txBody>
      </p:sp>
    </p:spTree>
    <p:extLst>
      <p:ext uri="{BB962C8B-B14F-4D97-AF65-F5344CB8AC3E}">
        <p14:creationId xmlns:p14="http://schemas.microsoft.com/office/powerpoint/2010/main" val="3730579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714375"/>
            <a:ext cx="78009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31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823" y="881379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harter"/>
              </a:rPr>
              <a:t>Breadth-first search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823" y="1374887"/>
            <a:ext cx="49520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Advantages of BFS:</a:t>
            </a:r>
            <a:endParaRPr lang="en-US" b="1" dirty="0">
              <a:latin typeface="charter"/>
            </a:endParaRPr>
          </a:p>
          <a:p>
            <a:pPr algn="just"/>
            <a:r>
              <a:rPr lang="en-US" dirty="0">
                <a:latin typeface="charter"/>
              </a:rPr>
              <a:t>1. The solution will definitely found out by BFS If there is some solution.</a:t>
            </a:r>
            <a:br>
              <a:rPr lang="en-US" dirty="0"/>
            </a:br>
            <a:r>
              <a:rPr lang="en-US" dirty="0">
                <a:latin typeface="charter"/>
              </a:rPr>
              <a:t>2. BFS will never get trapped in a blind alley, which means unwanted nodes.</a:t>
            </a:r>
            <a:br>
              <a:rPr lang="en-US" dirty="0"/>
            </a:br>
            <a:r>
              <a:rPr lang="en-US" dirty="0">
                <a:latin typeface="charter"/>
              </a:rPr>
              <a:t>3. If there is more than one solution then it will find a solution with minimal steps.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823" y="3566602"/>
            <a:ext cx="49520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harter"/>
              </a:rPr>
              <a:t>Disadvantages Of BFS:</a:t>
            </a:r>
            <a:br>
              <a:rPr lang="en-US" dirty="0"/>
            </a:br>
            <a:r>
              <a:rPr lang="en-US" dirty="0">
                <a:latin typeface="charter"/>
              </a:rPr>
              <a:t>1. Memory Constraints As it stores all the nodes of the present level to go for the next level.</a:t>
            </a:r>
            <a:br>
              <a:rPr lang="en-US" dirty="0"/>
            </a:br>
            <a:r>
              <a:rPr lang="en-US" dirty="0">
                <a:latin typeface="charter"/>
              </a:rPr>
              <a:t>2. If a solution is far away then it consumes time.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97648" y="150282"/>
            <a:ext cx="62318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harter"/>
              </a:rPr>
              <a:t>Depth-first search</a:t>
            </a:r>
            <a:endParaRPr lang="en-US" dirty="0">
              <a:latin typeface="charter"/>
            </a:endParaRPr>
          </a:p>
          <a:p>
            <a:endParaRPr lang="en-US" dirty="0">
              <a:latin typeface="charter"/>
            </a:endParaRPr>
          </a:p>
          <a:p>
            <a:r>
              <a:rPr lang="en-US" dirty="0">
                <a:latin typeface="charter"/>
              </a:rPr>
              <a:t>Advantages Of DFS:</a:t>
            </a:r>
            <a:br>
              <a:rPr lang="en-US" dirty="0">
                <a:latin typeface="charter"/>
              </a:rPr>
            </a:br>
            <a:r>
              <a:rPr lang="en-US" dirty="0">
                <a:latin typeface="charter"/>
              </a:rPr>
              <a:t>1. The memory requirement is Linear.</a:t>
            </a:r>
            <a:br>
              <a:rPr lang="en-US" dirty="0">
                <a:latin typeface="charter"/>
              </a:rPr>
            </a:br>
            <a:r>
              <a:rPr lang="en-US" dirty="0">
                <a:latin typeface="charter"/>
              </a:rPr>
              <a:t>2. Less time and space complexity rather than BFS.</a:t>
            </a:r>
            <a:br>
              <a:rPr lang="en-US" dirty="0">
                <a:latin typeface="charter"/>
              </a:rPr>
            </a:br>
            <a:r>
              <a:rPr lang="en-US" dirty="0">
                <a:latin typeface="charter"/>
              </a:rPr>
              <a:t>3. The solution can be found out without much more search.</a:t>
            </a:r>
          </a:p>
          <a:p>
            <a:endParaRPr lang="en-US" dirty="0">
              <a:latin typeface="charter"/>
            </a:endParaRPr>
          </a:p>
          <a:p>
            <a:r>
              <a:rPr lang="en-US" dirty="0">
                <a:latin typeface="charter"/>
              </a:rPr>
              <a:t>The disadvantage of DFS:</a:t>
            </a:r>
            <a:br>
              <a:rPr lang="en-US" dirty="0">
                <a:latin typeface="charter"/>
              </a:rPr>
            </a:br>
            <a:r>
              <a:rPr lang="en-US" dirty="0">
                <a:latin typeface="charter"/>
              </a:rPr>
              <a:t>1. Not Guaranteed that it will give you a solution (limited).</a:t>
            </a:r>
            <a:br>
              <a:rPr lang="en-US" dirty="0">
                <a:latin typeface="charter"/>
              </a:rPr>
            </a:br>
            <a:r>
              <a:rPr lang="en-US" dirty="0">
                <a:latin typeface="charter"/>
              </a:rPr>
              <a:t>2. Cut-off depth is smaller so time complexity is more.</a:t>
            </a:r>
            <a:br>
              <a:rPr lang="en-US" dirty="0">
                <a:latin typeface="charter"/>
              </a:rPr>
            </a:br>
            <a:r>
              <a:rPr lang="en-US" dirty="0">
                <a:latin typeface="charter"/>
              </a:rPr>
              <a:t>3. Determination of depth until the search has proceeded.</a:t>
            </a:r>
            <a:endParaRPr lang="en-US" b="0" i="0" dirty="0">
              <a:effectLst/>
              <a:latin typeface="chart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97649" y="4057233"/>
            <a:ext cx="649435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Uniform Cost Search</a:t>
            </a:r>
          </a:p>
          <a:p>
            <a:r>
              <a:rPr lang="en-US" sz="1600" b="1" dirty="0">
                <a:latin typeface="Nunito Sans"/>
              </a:rPr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Nunito Sans"/>
              </a:rPr>
              <a:t>It helps to find the path with the lowest cumulative cost inside a weighted graph having a different cost associated with each of its edge from the root node to the destination node.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Nunito Sans"/>
              </a:rPr>
              <a:t>It is considered to be an optimal solution since, at each state, the least path is considered to be followed.</a:t>
            </a:r>
          </a:p>
          <a:p>
            <a:r>
              <a:rPr lang="en-US" sz="1600" b="1" dirty="0">
                <a:latin typeface="Nunito Sans"/>
              </a:rPr>
              <a:t>Disadvantage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Nunito Sans"/>
              </a:rPr>
              <a:t>The open list is required to be kept sorted as priorities in priority queue needs to be maintained.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Nunito Sans"/>
              </a:rPr>
              <a:t>The storage required is exponentially large.</a:t>
            </a:r>
            <a:endParaRPr lang="en-US" sz="1600" b="0" i="0" dirty="0">
              <a:effectLst/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52872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C5897-E717-450B-8C17-F32521FC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3" y="1004864"/>
            <a:ext cx="4353533" cy="1228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0198A7-6D86-415D-BB56-187B5F94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43" y="1209675"/>
            <a:ext cx="5715000" cy="4438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E5320-6E7D-46E3-BDB9-89D02D9C9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94" y="2386207"/>
            <a:ext cx="4077269" cy="2514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8E2C7-CFC0-49AF-A9A3-ACA8DD9EE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63" y="5195820"/>
            <a:ext cx="4535840" cy="122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62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A9732-A4F3-4BC7-9313-F1EE4259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8" y="650730"/>
            <a:ext cx="4829849" cy="1448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AC9675-953A-42FA-AC4F-6C24168BA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71830"/>
            <a:ext cx="4058216" cy="2591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E9CC2-E833-49B6-900A-22B76167A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20653"/>
            <a:ext cx="1771897" cy="304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97BC7-C0AC-4608-83A3-4C99301E1212}"/>
              </a:ext>
            </a:extLst>
          </p:cNvPr>
          <p:cNvSpPr txBox="1"/>
          <p:nvPr/>
        </p:nvSpPr>
        <p:spPr>
          <a:xfrm>
            <a:off x="6600586" y="5439520"/>
            <a:ext cx="3049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Going to D is better than 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6FD9F3-DB5B-4265-9688-C9380A576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934" y="2571830"/>
            <a:ext cx="4086795" cy="2553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7AACE9-38E8-45D6-83EE-5A3900847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949" y="2149232"/>
            <a:ext cx="1686160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92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69213-6BAA-4DEB-9238-774FCA37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4" y="1442760"/>
            <a:ext cx="7039957" cy="3972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7005E-2007-44D5-80AB-9F76379F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" y="215464"/>
            <a:ext cx="2295845" cy="31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241B3-79F5-4F1B-AA30-CF1156AB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44" y="1056565"/>
            <a:ext cx="1686160" cy="276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D2452-A592-4349-A75E-C2DB36E81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76" r="35608"/>
          <a:stretch/>
        </p:blipFill>
        <p:spPr>
          <a:xfrm>
            <a:off x="10051625" y="215464"/>
            <a:ext cx="1668459" cy="1958467"/>
          </a:xfrm>
          <a:prstGeom prst="rect">
            <a:avLst/>
          </a:prstGeom>
        </p:spPr>
      </p:pic>
      <p:pic>
        <p:nvPicPr>
          <p:cNvPr id="1026" name="Picture 2" descr="Log Book — Guide to Distance Measuring Approaches for K- Means Clustering |  by dearC | Towards Data Science">
            <a:extLst>
              <a:ext uri="{FF2B5EF4-FFF2-40B4-BE49-F238E27FC236}">
                <a16:creationId xmlns:a16="http://schemas.microsoft.com/office/drawing/2014/main" id="{9FD89C24-A88A-4C95-B146-1F54417B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47" y="3286647"/>
            <a:ext cx="387667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1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>
            <a:extLst>
              <a:ext uri="{FF2B5EF4-FFF2-40B4-BE49-F238E27FC236}">
                <a16:creationId xmlns:a16="http://schemas.microsoft.com/office/drawing/2014/main" id="{00F3E802-E356-4262-B5EF-A053DC12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9B8865EF-DD32-4B8B-9F24-85F2C551DEA4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DC681B2A-C6F6-4621-A4EF-DFEDEA481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03339"/>
            <a:ext cx="43053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3">
            <a:extLst>
              <a:ext uri="{FF2B5EF4-FFF2-40B4-BE49-F238E27FC236}">
                <a16:creationId xmlns:a16="http://schemas.microsoft.com/office/drawing/2014/main" id="{2A353532-451C-452B-A3C2-88CCB676A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1"/>
            <a:ext cx="75438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>
            <a:extLst>
              <a:ext uri="{FF2B5EF4-FFF2-40B4-BE49-F238E27FC236}">
                <a16:creationId xmlns:a16="http://schemas.microsoft.com/office/drawing/2014/main" id="{7D73FA0A-FF68-48FE-B8B2-DE297641C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03339"/>
            <a:ext cx="403860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157F9-598E-4345-9274-4D9CEA92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55" y="4352575"/>
            <a:ext cx="4096322" cy="2505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DD7D07-8023-4302-AD8E-37E06DFC1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0" y="265313"/>
            <a:ext cx="7039957" cy="3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686D21-7A85-4E5C-B41B-EB8C66CE3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53" y="4323996"/>
            <a:ext cx="3982006" cy="2534004"/>
          </a:xfrm>
          <a:prstGeom prst="rect">
            <a:avLst/>
          </a:prstGeom>
        </p:spPr>
      </p:pic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897C90E5-3B31-443B-A143-D10AC751AFAF}"/>
              </a:ext>
            </a:extLst>
          </p:cNvPr>
          <p:cNvSpPr/>
          <p:nvPr/>
        </p:nvSpPr>
        <p:spPr>
          <a:xfrm>
            <a:off x="7327726" y="5473874"/>
            <a:ext cx="363255" cy="38830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319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758C-AA12-4C92-8046-003F633E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10168"/>
            <a:ext cx="4029637" cy="2543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4A54C-BD7D-4072-96C0-E2594C42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79" y="3210168"/>
            <a:ext cx="4115374" cy="2553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47BD3-6B3C-4AB7-8524-4830C643B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563" y="369540"/>
            <a:ext cx="3991532" cy="2486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6A0D5-E1DB-42FB-9B82-C88ECE7B5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61" y="215464"/>
            <a:ext cx="2295845" cy="314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38454-517E-481F-AF78-C0BF2A7E3D6B}"/>
              </a:ext>
            </a:extLst>
          </p:cNvPr>
          <p:cNvSpPr txBox="1"/>
          <p:nvPr/>
        </p:nvSpPr>
        <p:spPr>
          <a:xfrm>
            <a:off x="3240066" y="623442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Does it always find the optimal solutions? (not always, how to improve it?)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650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3" y="1028365"/>
            <a:ext cx="7725853" cy="4801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F6A0D5-E1DB-42FB-9B82-C88ECE7B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" y="215464"/>
            <a:ext cx="229584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79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1437997"/>
            <a:ext cx="6792273" cy="3982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F6A0D5-E1DB-42FB-9B82-C88ECE7B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" y="215464"/>
            <a:ext cx="229584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07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152207"/>
            <a:ext cx="5611008" cy="45535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F6A0D5-E1DB-42FB-9B82-C88ECE7B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" y="215464"/>
            <a:ext cx="229584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2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1280812"/>
            <a:ext cx="7211431" cy="4296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F6A0D5-E1DB-42FB-9B82-C88ECE7B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" y="215464"/>
            <a:ext cx="229584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44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E29A5-8840-4EC2-95E0-B838E2D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86" y="2816904"/>
            <a:ext cx="8726118" cy="3724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C47E13-2A37-4143-8CBF-06C7C559F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755" y="154936"/>
            <a:ext cx="3991532" cy="2486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4233F-081C-484B-8303-77A8D227C32B}"/>
              </a:ext>
            </a:extLst>
          </p:cNvPr>
          <p:cNvSpPr txBox="1"/>
          <p:nvPr/>
        </p:nvSpPr>
        <p:spPr>
          <a:xfrm>
            <a:off x="204994" y="928613"/>
            <a:ext cx="28673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far I am from the goal, and far I must travel to the current point?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9260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C1C21-236C-492B-9F82-147747A4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76" y="823811"/>
            <a:ext cx="3924848" cy="2514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18C14-7CF2-4609-9CC8-3B5C3161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6" y="258102"/>
            <a:ext cx="933580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B5F84-2310-4D1D-93D3-FBA9FE981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997" y="3716230"/>
            <a:ext cx="3953427" cy="246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2FB83D-2AE2-4C1D-90F1-A8F6F1F42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866" y="3716230"/>
            <a:ext cx="3972479" cy="2467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3B5BD0-B76C-4DCB-8810-71F0F5B891C5}"/>
              </a:ext>
            </a:extLst>
          </p:cNvPr>
          <p:cNvSpPr txBox="1"/>
          <p:nvPr/>
        </p:nvSpPr>
        <p:spPr>
          <a:xfrm>
            <a:off x="9403858" y="6289286"/>
            <a:ext cx="1880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Going to 21?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362F6-24DA-4FF5-A1CE-1A0910B4E038}"/>
              </a:ext>
            </a:extLst>
          </p:cNvPr>
          <p:cNvSpPr txBox="1"/>
          <p:nvPr/>
        </p:nvSpPr>
        <p:spPr>
          <a:xfrm>
            <a:off x="1477908" y="618354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Going to 19?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2B563E-FEA7-4261-B7D3-220FA196E6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7"/>
          <a:stretch/>
        </p:blipFill>
        <p:spPr>
          <a:xfrm>
            <a:off x="46655" y="3668598"/>
            <a:ext cx="400112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9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9032F-AC91-4AC4-A9A8-0E7E6703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44" y="2174524"/>
            <a:ext cx="4972744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9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77F788-1875-4DE3-BC65-6549ED58A08C}"/>
              </a:ext>
            </a:extLst>
          </p:cNvPr>
          <p:cNvGrpSpPr/>
          <p:nvPr/>
        </p:nvGrpSpPr>
        <p:grpSpPr>
          <a:xfrm>
            <a:off x="3209925" y="1585913"/>
            <a:ext cx="6302113" cy="3686175"/>
            <a:chOff x="3209925" y="1585913"/>
            <a:chExt cx="6302113" cy="3686175"/>
          </a:xfrm>
        </p:grpSpPr>
        <p:pic>
          <p:nvPicPr>
            <p:cNvPr id="1026" name="Picture 2" descr="Uniform Cost Search | Algorithm of Uniform Cost Search">
              <a:extLst>
                <a:ext uri="{FF2B5EF4-FFF2-40B4-BE49-F238E27FC236}">
                  <a16:creationId xmlns:a16="http://schemas.microsoft.com/office/drawing/2014/main" id="{C023A22E-520B-4A0D-B6CB-EF658EDBA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5" y="1585913"/>
              <a:ext cx="5772150" cy="368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DE79F1-8992-4EED-A8D2-15CA7535CA66}"/>
                </a:ext>
              </a:extLst>
            </p:cNvPr>
            <p:cNvSpPr txBox="1"/>
            <p:nvPr/>
          </p:nvSpPr>
          <p:spPr>
            <a:xfrm>
              <a:off x="5261626" y="1964174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5</a:t>
              </a:r>
              <a:endParaRPr lang="en-CA" sz="15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F7372D-DAC3-4F49-99D8-6D2964597DF2}"/>
                </a:ext>
              </a:extLst>
            </p:cNvPr>
            <p:cNvSpPr txBox="1"/>
            <p:nvPr/>
          </p:nvSpPr>
          <p:spPr>
            <a:xfrm>
              <a:off x="6730762" y="2390894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6</a:t>
              </a:r>
              <a:endParaRPr lang="en-CA" sz="15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351F3D-8BE2-4B02-9187-C509C4113A71}"/>
                </a:ext>
              </a:extLst>
            </p:cNvPr>
            <p:cNvSpPr txBox="1"/>
            <p:nvPr/>
          </p:nvSpPr>
          <p:spPr>
            <a:xfrm>
              <a:off x="8269621" y="2918198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5</a:t>
              </a:r>
              <a:endParaRPr lang="en-CA" sz="15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54B0A9-65B3-4BA2-AC82-A1F1EAC1398A}"/>
                </a:ext>
              </a:extLst>
            </p:cNvPr>
            <p:cNvSpPr txBox="1"/>
            <p:nvPr/>
          </p:nvSpPr>
          <p:spPr>
            <a:xfrm>
              <a:off x="8604512" y="4095143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0</a:t>
              </a:r>
              <a:endParaRPr lang="en-CA" sz="15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BDC5AF-5DE6-4DF3-9CC3-4EF4C9C093F0}"/>
                </a:ext>
              </a:extLst>
            </p:cNvPr>
            <p:cNvSpPr txBox="1"/>
            <p:nvPr/>
          </p:nvSpPr>
          <p:spPr>
            <a:xfrm>
              <a:off x="8756912" y="4247543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0</a:t>
              </a:r>
              <a:endParaRPr lang="en-CA" sz="15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8D2A00-47FF-4EF3-992A-19B2DAADD03E}"/>
                </a:ext>
              </a:extLst>
            </p:cNvPr>
            <p:cNvSpPr txBox="1"/>
            <p:nvPr/>
          </p:nvSpPr>
          <p:spPr>
            <a:xfrm>
              <a:off x="7404386" y="4454884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6</a:t>
              </a:r>
              <a:endParaRPr lang="en-CA" sz="15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7AF1D1-D29A-4E0F-B6D9-96BD557DEEC8}"/>
                </a:ext>
              </a:extLst>
            </p:cNvPr>
            <p:cNvSpPr txBox="1"/>
            <p:nvPr/>
          </p:nvSpPr>
          <p:spPr>
            <a:xfrm>
              <a:off x="5947823" y="3110770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4</a:t>
              </a:r>
              <a:endParaRPr lang="en-CA" sz="1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E002CD-2648-4840-AD42-E4687AE746AF}"/>
                </a:ext>
              </a:extLst>
            </p:cNvPr>
            <p:cNvSpPr txBox="1"/>
            <p:nvPr/>
          </p:nvSpPr>
          <p:spPr>
            <a:xfrm>
              <a:off x="4784273" y="3163871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3</a:t>
              </a:r>
              <a:endParaRPr lang="en-CA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23212-55FF-41BF-8C87-2DFEBD142A83}"/>
                </a:ext>
              </a:extLst>
            </p:cNvPr>
            <p:cNvSpPr txBox="1"/>
            <p:nvPr/>
          </p:nvSpPr>
          <p:spPr>
            <a:xfrm>
              <a:off x="3779528" y="2770563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7</a:t>
              </a:r>
              <a:endParaRPr lang="en-CA" sz="1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070C82-76B0-4AEC-8325-C13B692FB887}"/>
                </a:ext>
              </a:extLst>
            </p:cNvPr>
            <p:cNvSpPr txBox="1"/>
            <p:nvPr/>
          </p:nvSpPr>
          <p:spPr>
            <a:xfrm>
              <a:off x="3953264" y="4653042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0</a:t>
              </a:r>
              <a:endParaRPr lang="en-CA" sz="15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E5B741-A831-4555-A361-A9C019E515C4}"/>
                </a:ext>
              </a:extLst>
            </p:cNvPr>
            <p:cNvSpPr txBox="1"/>
            <p:nvPr/>
          </p:nvSpPr>
          <p:spPr>
            <a:xfrm>
              <a:off x="5660156" y="4810284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0</a:t>
              </a:r>
              <a:endParaRPr lang="en-CA" sz="15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7E17F59-2B21-4F1B-8ED4-D20A7D915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6" y="258102"/>
            <a:ext cx="933580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>
            <a:extLst>
              <a:ext uri="{FF2B5EF4-FFF2-40B4-BE49-F238E27FC236}">
                <a16:creationId xmlns:a16="http://schemas.microsoft.com/office/drawing/2014/main" id="{1B3AE893-E2EB-42C0-A8F1-002B26A7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460B1DB-23D6-445F-8ECE-75FDAD5EF961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7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2">
            <a:extLst>
              <a:ext uri="{FF2B5EF4-FFF2-40B4-BE49-F238E27FC236}">
                <a16:creationId xmlns:a16="http://schemas.microsoft.com/office/drawing/2014/main" id="{E145B570-4E2F-40BC-874B-941E0226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03339"/>
            <a:ext cx="43053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3">
            <a:extLst>
              <a:ext uri="{FF2B5EF4-FFF2-40B4-BE49-F238E27FC236}">
                <a16:creationId xmlns:a16="http://schemas.microsoft.com/office/drawing/2014/main" id="{30521F6B-585A-42D8-A43D-7E5BCD4C1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1"/>
            <a:ext cx="75438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7297970F-852C-4A85-B173-CF3E910BE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133600"/>
            <a:ext cx="205740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EBDFB553-E1F4-435A-9A84-C52715CEE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84439"/>
            <a:ext cx="16716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>
            <a:extLst>
              <a:ext uri="{FF2B5EF4-FFF2-40B4-BE49-F238E27FC236}">
                <a16:creationId xmlns:a16="http://schemas.microsoft.com/office/drawing/2014/main" id="{08096CE9-38B3-4791-9BEC-8386B894D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25" y="2902332"/>
            <a:ext cx="208438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56FE8F03-3BB7-4BCB-A903-F15F7E7DA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121407"/>
            <a:ext cx="1752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9">
            <a:extLst>
              <a:ext uri="{FF2B5EF4-FFF2-40B4-BE49-F238E27FC236}">
                <a16:creationId xmlns:a16="http://schemas.microsoft.com/office/drawing/2014/main" id="{7EFABFAD-8306-43BE-95C9-723A4A6593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442082"/>
            <a:ext cx="18256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77F788-1875-4DE3-BC65-6549ED58A08C}"/>
              </a:ext>
            </a:extLst>
          </p:cNvPr>
          <p:cNvGrpSpPr/>
          <p:nvPr/>
        </p:nvGrpSpPr>
        <p:grpSpPr>
          <a:xfrm>
            <a:off x="1564005" y="1366457"/>
            <a:ext cx="6302113" cy="3686175"/>
            <a:chOff x="3209925" y="1585913"/>
            <a:chExt cx="6302113" cy="3686175"/>
          </a:xfrm>
        </p:grpSpPr>
        <p:pic>
          <p:nvPicPr>
            <p:cNvPr id="1026" name="Picture 2" descr="Uniform Cost Search | Algorithm of Uniform Cost Search">
              <a:extLst>
                <a:ext uri="{FF2B5EF4-FFF2-40B4-BE49-F238E27FC236}">
                  <a16:creationId xmlns:a16="http://schemas.microsoft.com/office/drawing/2014/main" id="{C023A22E-520B-4A0D-B6CB-EF658EDBA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5" y="1585913"/>
              <a:ext cx="5772150" cy="368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DE79F1-8992-4EED-A8D2-15CA7535CA66}"/>
                </a:ext>
              </a:extLst>
            </p:cNvPr>
            <p:cNvSpPr txBox="1"/>
            <p:nvPr/>
          </p:nvSpPr>
          <p:spPr>
            <a:xfrm>
              <a:off x="5261626" y="1964174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5</a:t>
              </a:r>
              <a:endParaRPr lang="en-CA" sz="15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F7372D-DAC3-4F49-99D8-6D2964597DF2}"/>
                </a:ext>
              </a:extLst>
            </p:cNvPr>
            <p:cNvSpPr txBox="1"/>
            <p:nvPr/>
          </p:nvSpPr>
          <p:spPr>
            <a:xfrm>
              <a:off x="6730762" y="2390894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6</a:t>
              </a:r>
              <a:endParaRPr lang="en-CA" sz="15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351F3D-8BE2-4B02-9187-C509C4113A71}"/>
                </a:ext>
              </a:extLst>
            </p:cNvPr>
            <p:cNvSpPr txBox="1"/>
            <p:nvPr/>
          </p:nvSpPr>
          <p:spPr>
            <a:xfrm>
              <a:off x="8269621" y="2918198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5</a:t>
              </a:r>
              <a:endParaRPr lang="en-CA" sz="15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54B0A9-65B3-4BA2-AC82-A1F1EAC1398A}"/>
                </a:ext>
              </a:extLst>
            </p:cNvPr>
            <p:cNvSpPr txBox="1"/>
            <p:nvPr/>
          </p:nvSpPr>
          <p:spPr>
            <a:xfrm>
              <a:off x="8604512" y="4095143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0</a:t>
              </a:r>
              <a:endParaRPr lang="en-CA" sz="15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BDC5AF-5DE6-4DF3-9CC3-4EF4C9C093F0}"/>
                </a:ext>
              </a:extLst>
            </p:cNvPr>
            <p:cNvSpPr txBox="1"/>
            <p:nvPr/>
          </p:nvSpPr>
          <p:spPr>
            <a:xfrm>
              <a:off x="8756912" y="4247543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0</a:t>
              </a:r>
              <a:endParaRPr lang="en-CA" sz="15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8D2A00-47FF-4EF3-992A-19B2DAADD03E}"/>
                </a:ext>
              </a:extLst>
            </p:cNvPr>
            <p:cNvSpPr txBox="1"/>
            <p:nvPr/>
          </p:nvSpPr>
          <p:spPr>
            <a:xfrm>
              <a:off x="7404386" y="4454884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6</a:t>
              </a:r>
              <a:endParaRPr lang="en-CA" sz="15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7AF1D1-D29A-4E0F-B6D9-96BD557DEEC8}"/>
                </a:ext>
              </a:extLst>
            </p:cNvPr>
            <p:cNvSpPr txBox="1"/>
            <p:nvPr/>
          </p:nvSpPr>
          <p:spPr>
            <a:xfrm>
              <a:off x="5947823" y="3110770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4</a:t>
              </a:r>
              <a:endParaRPr lang="en-CA" sz="1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E002CD-2648-4840-AD42-E4687AE746AF}"/>
                </a:ext>
              </a:extLst>
            </p:cNvPr>
            <p:cNvSpPr txBox="1"/>
            <p:nvPr/>
          </p:nvSpPr>
          <p:spPr>
            <a:xfrm>
              <a:off x="4784273" y="3163871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3</a:t>
              </a:r>
              <a:endParaRPr lang="en-CA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23212-55FF-41BF-8C87-2DFEBD142A83}"/>
                </a:ext>
              </a:extLst>
            </p:cNvPr>
            <p:cNvSpPr txBox="1"/>
            <p:nvPr/>
          </p:nvSpPr>
          <p:spPr>
            <a:xfrm>
              <a:off x="3779528" y="2770563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7</a:t>
              </a:r>
              <a:endParaRPr lang="en-CA" sz="1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070C82-76B0-4AEC-8325-C13B692FB887}"/>
                </a:ext>
              </a:extLst>
            </p:cNvPr>
            <p:cNvSpPr txBox="1"/>
            <p:nvPr/>
          </p:nvSpPr>
          <p:spPr>
            <a:xfrm>
              <a:off x="3953264" y="4653042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0</a:t>
              </a:r>
              <a:endParaRPr lang="en-CA" sz="15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E5B741-A831-4555-A361-A9C019E515C4}"/>
                </a:ext>
              </a:extLst>
            </p:cNvPr>
            <p:cNvSpPr txBox="1"/>
            <p:nvPr/>
          </p:nvSpPr>
          <p:spPr>
            <a:xfrm>
              <a:off x="5660156" y="4810284"/>
              <a:ext cx="75512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/>
                <a:t>0</a:t>
              </a:r>
              <a:endParaRPr lang="en-CA" sz="15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7E17F59-2B21-4F1B-8ED4-D20A7D915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6" y="258102"/>
            <a:ext cx="933580" cy="285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FF4DBB-46D5-44FC-85C2-08B6A49C8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18" y="3098777"/>
            <a:ext cx="4077254" cy="36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87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231C6-77C5-4B14-B52F-D6F6C636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8" y="3047947"/>
            <a:ext cx="5572903" cy="762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EC9C1-AD4E-49C8-ABD1-A9D8243D0A3E}"/>
              </a:ext>
            </a:extLst>
          </p:cNvPr>
          <p:cNvSpPr txBox="1"/>
          <p:nvPr/>
        </p:nvSpPr>
        <p:spPr>
          <a:xfrm>
            <a:off x="566928" y="4255300"/>
            <a:ext cx="11311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Adversarial search is </a:t>
            </a:r>
            <a:r>
              <a:rPr lang="en-US" b="1" i="0" dirty="0">
                <a:effectLst/>
                <a:latin typeface="arial" panose="020B0604020202020204" pitchFamily="34" charset="0"/>
              </a:rPr>
              <a:t>search when there is an "enemy" or "opponent" changing the state of the problem every step in a direction you do not want</a:t>
            </a:r>
            <a:r>
              <a:rPr lang="en-US" b="0" i="0" dirty="0">
                <a:effectLst/>
                <a:latin typeface="arial" panose="020B0604020202020204" pitchFamily="34" charset="0"/>
              </a:rPr>
              <a:t>. Examples: Chess. You change state, but then you don't control the next state. Opponent will change the next state in a way: unpredictable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5161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E8152-AF48-433B-94F2-88BCC0EC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6" y="259027"/>
            <a:ext cx="2251527" cy="307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4DEAB-61B5-4DAC-89D7-045FDECFB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023" y="566928"/>
            <a:ext cx="2915057" cy="2905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43A29-3FE5-4F21-A0A6-AF27F876E6BB}"/>
              </a:ext>
            </a:extLst>
          </p:cNvPr>
          <p:cNvSpPr txBox="1"/>
          <p:nvPr/>
        </p:nvSpPr>
        <p:spPr>
          <a:xfrm>
            <a:off x="7783830" y="1888105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to put X?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E5A19F-DE74-48FC-8B34-87899418F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16" y="3668258"/>
            <a:ext cx="2743583" cy="2934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8F9AFD-B813-42E4-A646-E7372838A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023" y="3668258"/>
            <a:ext cx="2800741" cy="2857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4C5540-9432-4901-910E-099BD0A9D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388" y="3668257"/>
            <a:ext cx="2629267" cy="293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11586F-991E-48B3-B0EA-9EFC72E59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316" y="762728"/>
            <a:ext cx="3429580" cy="3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80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F2C20-3720-488E-8AA8-DA2DAF9D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985" y="862769"/>
            <a:ext cx="6716062" cy="5534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3C049-5B34-4499-810A-278D05E7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8" y="534318"/>
            <a:ext cx="1505160" cy="485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9ECDF-2154-42D3-A2F2-CB8F8DB6B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16" y="259027"/>
            <a:ext cx="2251527" cy="30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04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6C84B-6D19-44FE-8305-360D36C9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65" y="2457314"/>
            <a:ext cx="4801270" cy="1943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5E234A-4A97-49AE-9937-ABC0F83D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68" y="534318"/>
            <a:ext cx="1505160" cy="485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EB99C-CFA0-4D11-8667-2528036C6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16" y="259027"/>
            <a:ext cx="2251527" cy="307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CCF181-034B-428D-BEFF-A784BF90A540}"/>
              </a:ext>
            </a:extLst>
          </p:cNvPr>
          <p:cNvSpPr txBox="1"/>
          <p:nvPr/>
        </p:nvSpPr>
        <p:spPr>
          <a:xfrm>
            <a:off x="3550158" y="208798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Possible final situations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73E38-5E5C-46BE-A4DF-15025A083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813" y="4837701"/>
            <a:ext cx="3210373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398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C1F6D-1EDE-420A-8025-CC97F1CC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586" y="2066735"/>
            <a:ext cx="4867954" cy="2724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8ACC7-4661-4EC9-95BF-9F34CEFD5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8" y="534318"/>
            <a:ext cx="1505160" cy="485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5A488-7711-4724-83F5-CA0FE352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16" y="259027"/>
            <a:ext cx="2251527" cy="30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C1F6D-1EDE-420A-8025-CC97F1CC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7" y="321910"/>
            <a:ext cx="4867954" cy="2724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57F6EF-4B68-40DB-9A42-4769BC36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95" y="245699"/>
            <a:ext cx="3991532" cy="2800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F36BB-1900-493C-8F6D-359BA32F6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621" y="3429000"/>
            <a:ext cx="3610479" cy="294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77A07-E81D-414F-9B87-947ABBD75A2B}"/>
              </a:ext>
            </a:extLst>
          </p:cNvPr>
          <p:cNvSpPr txBox="1"/>
          <p:nvPr/>
        </p:nvSpPr>
        <p:spPr>
          <a:xfrm>
            <a:off x="4437126" y="490081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Whose turn it is now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32176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3D25F-15A5-4E94-92D0-3EAF209C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7" y="321910"/>
            <a:ext cx="4867954" cy="2724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34D88-FC77-4B76-B57A-171D85FB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90" y="541015"/>
            <a:ext cx="4906060" cy="2505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40E11-8F50-42A5-91BD-F368595B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527" y="3811561"/>
            <a:ext cx="491558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14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C43188-2AE2-4E8C-B40E-DF6855AB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87" y="456785"/>
            <a:ext cx="4420217" cy="2972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15A6D-873F-4B44-AA77-CB9C4167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7" y="321910"/>
            <a:ext cx="4867954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B391A-C4A6-441F-9F40-EA41A839D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045" y="3648057"/>
            <a:ext cx="340090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02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340BF-1B82-4B82-9CD5-30C04F08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55" y="424670"/>
            <a:ext cx="3553321" cy="207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238D4-5711-435F-9C95-B97CCF53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68" y="2971959"/>
            <a:ext cx="4706007" cy="3181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B0CB3-3CE6-4CAB-B247-FB292AFE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1" y="5435502"/>
            <a:ext cx="695422" cy="485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720C-1756-4936-9499-789E98EB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817" y="2971959"/>
            <a:ext cx="4667901" cy="3210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4DF27-21F1-4DF9-8652-0E4A4CC01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68" y="534318"/>
            <a:ext cx="1505160" cy="48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311576-A065-4328-91E9-983DDC642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16" y="259027"/>
            <a:ext cx="2251527" cy="30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43E45-D023-46C4-8705-A3606BDB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2" y="289461"/>
            <a:ext cx="4296375" cy="1409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10886-C7A3-49E9-95ED-0D24CC09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2" y="1749650"/>
            <a:ext cx="3943900" cy="132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6A616-EA24-4CE6-BD23-59ACD21D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76" y="1676155"/>
            <a:ext cx="5430008" cy="1752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3A3CB-81CC-4709-A0F8-21B65F931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22" y="3095594"/>
            <a:ext cx="4153480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23451-2003-40AE-B692-42289A151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41" y="4228137"/>
            <a:ext cx="4258269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E64E51-0060-4089-B388-6F9F0BD5A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665" y="4466295"/>
            <a:ext cx="4696480" cy="628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1B1E25-4DC0-465D-9873-CB1747C78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3967855"/>
            <a:ext cx="1809965" cy="16256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98F4F8-1415-4AA2-9380-472E6A7BA7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69" y="5370206"/>
            <a:ext cx="4591691" cy="1505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07E40-1C9F-483B-9DC9-8C878B76F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876" y="5782924"/>
            <a:ext cx="4972744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711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20F22-F750-4907-8E32-ACCD538A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614" y="1522627"/>
            <a:ext cx="6581997" cy="3525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B723A-2EF3-4B92-9F6C-874FF46C1B85}"/>
              </a:ext>
            </a:extLst>
          </p:cNvPr>
          <p:cNvSpPr txBox="1"/>
          <p:nvPr/>
        </p:nvSpPr>
        <p:spPr>
          <a:xfrm>
            <a:off x="4426057" y="543755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Easy – Mid – Hard:  How Deep you want the algorithm to search in the tree.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FC5CE-5A14-4588-B5EF-36EB72435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4" y="5047860"/>
            <a:ext cx="333421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78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CE2269-C779-4ADD-9749-B0999ED1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8" y="534318"/>
            <a:ext cx="1505160" cy="485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FCC8F-4228-4433-AFDE-58DB8622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16" y="259027"/>
            <a:ext cx="2251527" cy="30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AB8D3-91E2-4571-B801-27F5AE3A6518}"/>
              </a:ext>
            </a:extLst>
          </p:cNvPr>
          <p:cNvSpPr txBox="1"/>
          <p:nvPr/>
        </p:nvSpPr>
        <p:spPr>
          <a:xfrm>
            <a:off x="241068" y="111078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Abstract Version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0E0DB-9E6A-4245-91D5-D04B3C8CB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860" y="2647664"/>
            <a:ext cx="3086531" cy="1914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56F7E-AF6E-4B1F-B548-070965297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29" y="3732235"/>
            <a:ext cx="4677428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26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CE2269-C779-4ADD-9749-B0999ED1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8" y="534318"/>
            <a:ext cx="1505160" cy="485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FCC8F-4228-4433-AFDE-58DB8622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16" y="259027"/>
            <a:ext cx="2251527" cy="30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AB8D3-91E2-4571-B801-27F5AE3A6518}"/>
              </a:ext>
            </a:extLst>
          </p:cNvPr>
          <p:cNvSpPr txBox="1"/>
          <p:nvPr/>
        </p:nvSpPr>
        <p:spPr>
          <a:xfrm>
            <a:off x="241068" y="111078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Abstract Version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0E0DB-9E6A-4245-91D5-D04B3C8CB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888" y="153390"/>
            <a:ext cx="3086531" cy="1914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56F7E-AF6E-4B1F-B548-070965297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68" y="2799696"/>
            <a:ext cx="4677428" cy="14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5AB9C-5F2A-480E-99C4-AA35A632A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457" y="2752064"/>
            <a:ext cx="4629796" cy="2953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6EA009-3B6D-4B2F-9654-E235A27BA249}"/>
              </a:ext>
            </a:extLst>
          </p:cNvPr>
          <p:cNvSpPr txBox="1"/>
          <p:nvPr/>
        </p:nvSpPr>
        <p:spPr>
          <a:xfrm>
            <a:off x="545561" y="5933216"/>
            <a:ext cx="11965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 dirty="0">
                <a:effectLst/>
                <a:latin typeface="Quicksand"/>
              </a:rPr>
              <a:t>AI Adversarial search: </a:t>
            </a:r>
            <a:r>
              <a:rPr lang="en-CA" dirty="0"/>
              <a:t>https://www.tutorialandexample.com/adversarial-search-in-artificial-intelligence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3D9DD-7E85-40A2-9CFF-BE9B576E0EBD}"/>
              </a:ext>
            </a:extLst>
          </p:cNvPr>
          <p:cNvSpPr txBox="1"/>
          <p:nvPr/>
        </p:nvSpPr>
        <p:spPr>
          <a:xfrm>
            <a:off x="0" y="6401055"/>
            <a:ext cx="12109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https://www.geeksforgeeks.org/minimax-algorithm-in-game-theory-set-3-tic-tac-toe-ai-finding-optimal-move/</a:t>
            </a:r>
          </a:p>
        </p:txBody>
      </p:sp>
    </p:spTree>
    <p:extLst>
      <p:ext uri="{BB962C8B-B14F-4D97-AF65-F5344CB8AC3E}">
        <p14:creationId xmlns:p14="http://schemas.microsoft.com/office/powerpoint/2010/main" val="217747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ED02D-04B8-4295-AD06-D0B7062D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82" y="733444"/>
            <a:ext cx="1876687" cy="1781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FA0D0A-022C-48F4-B126-7B7E416E2EE0}"/>
              </a:ext>
            </a:extLst>
          </p:cNvPr>
          <p:cNvSpPr txBox="1"/>
          <p:nvPr/>
        </p:nvSpPr>
        <p:spPr>
          <a:xfrm>
            <a:off x="2057400" y="12848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E85B6-751B-4ACC-A470-3A5F1457E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112" y="2750496"/>
            <a:ext cx="3591426" cy="181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19823-D38F-4C68-A7FF-D3D5CE2C7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503" y="2826706"/>
            <a:ext cx="1619476" cy="1667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3A358-592A-4D0A-83D4-18D892D07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287" y="4901998"/>
            <a:ext cx="5134692" cy="1638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E9DD8F-89AA-40AE-AACA-D60AC658D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476" y="5478340"/>
            <a:ext cx="2943636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479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6E8"/>
      </a:lt2>
      <a:accent1>
        <a:srgbClr val="CE967C"/>
      </a:accent1>
      <a:accent2>
        <a:srgbClr val="B5A064"/>
      </a:accent2>
      <a:accent3>
        <a:srgbClr val="9DA66C"/>
      </a:accent3>
      <a:accent4>
        <a:srgbClr val="83AF61"/>
      </a:accent4>
      <a:accent5>
        <a:srgbClr val="6CB26B"/>
      </a:accent5>
      <a:accent6>
        <a:srgbClr val="63B283"/>
      </a:accent6>
      <a:hlink>
        <a:srgbClr val="5E899E"/>
      </a:hlink>
      <a:folHlink>
        <a:srgbClr val="7F7F7F"/>
      </a:folHlink>
    </a:clrScheme>
    <a:fontScheme name="Blur">
      <a:majorFont>
        <a:latin typeface="Yu Mincho Demibold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B82B5114A66447A61AFDCA21D73836" ma:contentTypeVersion="14" ma:contentTypeDescription="Create a new document." ma:contentTypeScope="" ma:versionID="8fffaf6536cd6664655195baedd630c1">
  <xsd:schema xmlns:xsd="http://www.w3.org/2001/XMLSchema" xmlns:xs="http://www.w3.org/2001/XMLSchema" xmlns:p="http://schemas.microsoft.com/office/2006/metadata/properties" xmlns:ns3="c568c519-4f22-4b14-a78e-d79a696d87e4" xmlns:ns4="efdaec77-158b-43a1-93c6-e60815d7329f" targetNamespace="http://schemas.microsoft.com/office/2006/metadata/properties" ma:root="true" ma:fieldsID="4723d2df678eb4a2143375de9dcbc684" ns3:_="" ns4:_="">
    <xsd:import namespace="c568c519-4f22-4b14-a78e-d79a696d87e4"/>
    <xsd:import namespace="efdaec77-158b-43a1-93c6-e60815d7329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68c519-4f22-4b14-a78e-d79a696d87e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aec77-158b-43a1-93c6-e60815d732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A26DED-7819-49EF-B8EE-579B434CCA69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efdaec77-158b-43a1-93c6-e60815d7329f"/>
    <ds:schemaRef ds:uri="c568c519-4f22-4b14-a78e-d79a696d87e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B5BFE3C-F9B5-4842-9DFA-DC556C6DEC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68c519-4f22-4b14-a78e-d79a696d87e4"/>
    <ds:schemaRef ds:uri="efdaec77-158b-43a1-93c6-e60815d732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9E7C45-0CE9-4C2C-9E45-76C0F13D9C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1263</Words>
  <Application>Microsoft Office PowerPoint</Application>
  <PresentationFormat>Widescreen</PresentationFormat>
  <Paragraphs>251</Paragraphs>
  <Slides>82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8" baseType="lpstr">
      <vt:lpstr>MS PGothic</vt:lpstr>
      <vt:lpstr>Yu Gothic</vt:lpstr>
      <vt:lpstr>Yu Mincho Demibold</vt:lpstr>
      <vt:lpstr>Arial</vt:lpstr>
      <vt:lpstr>Arial</vt:lpstr>
      <vt:lpstr>Aspira-Medium</vt:lpstr>
      <vt:lpstr>Calibri</vt:lpstr>
      <vt:lpstr>charter</vt:lpstr>
      <vt:lpstr>Nunito Sans</vt:lpstr>
      <vt:lpstr>Quicksand</vt:lpstr>
      <vt:lpstr>Roboto</vt:lpstr>
      <vt:lpstr>sohne</vt:lpstr>
      <vt:lpstr>Times New Roman</vt:lpstr>
      <vt:lpstr>GlowVTI</vt:lpstr>
      <vt:lpstr>Bitmap Image</vt:lpstr>
      <vt:lpstr>Paintbrush Picture</vt:lpstr>
      <vt:lpstr>AI LN3</vt:lpstr>
      <vt:lpstr>PowerPoint Presentation</vt:lpstr>
      <vt:lpstr>How to re-order the numbers?</vt:lpstr>
      <vt:lpstr>How to move from Start to Goal?</vt:lpstr>
      <vt:lpstr>How Google map solve searching problem?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types</vt:lpstr>
      <vt:lpstr>Problem types</vt:lpstr>
      <vt:lpstr>Problem types</vt:lpstr>
      <vt:lpstr>Problem types</vt:lpstr>
      <vt:lpstr>Problem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8-puzzle</vt:lpstr>
      <vt:lpstr>Complexity: Tower of Hanoi</vt:lpstr>
      <vt:lpstr>Complexity: Tower of Hanoi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LN3</dc:title>
  <dc:creator>Fady Al Najjar</dc:creator>
  <cp:lastModifiedBy>Fady Al Najjar</cp:lastModifiedBy>
  <cp:revision>6</cp:revision>
  <dcterms:created xsi:type="dcterms:W3CDTF">2022-03-22T04:27:17Z</dcterms:created>
  <dcterms:modified xsi:type="dcterms:W3CDTF">2022-11-10T04:20:31Z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0x01010097B82B5114A66447A61AFDCA21D73836</vt:lpwstr>
  </property>
</Properties>
</file>